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7" r:id="rId3"/>
    <p:sldId id="258" r:id="rId4"/>
    <p:sldId id="259" r:id="rId5"/>
    <p:sldId id="260" r:id="rId6"/>
    <p:sldId id="273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8D8A"/>
    <a:srgbClr val="DE8D56"/>
    <a:srgbClr val="D58654"/>
    <a:srgbClr val="7A8091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3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6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E:\Trainity%20Program\Project%204-Hiring%20Process%20Analytics\Hiring%20Process%20Analytic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tya\AppData\Roaming\Microsoft\Excel\Hiring%20Process%20Analytics%20(version%201).xlsb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tya\AppData\Roaming\Microsoft\Excel\Hiring%20Process%20Analytics%20(version%201).xlsb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tya\AppData\Roaming\Microsoft\Excel\Hiring%20Process%20Analytics%20(version%201).xlsb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01FD-473B-8455-7F2AE4E9608B}"/>
              </c:ext>
            </c:extLst>
          </c:dPt>
          <c:dPt>
            <c:idx val="1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01FD-473B-8455-7F2AE4E9608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Pivot!$C$3:$D$3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Pivot!$C$4:$D$4</c:f>
              <c:numCache>
                <c:formatCode>General</c:formatCode>
                <c:ptCount val="2"/>
                <c:pt idx="0">
                  <c:v>2562</c:v>
                </c:pt>
                <c:pt idx="1">
                  <c:v>1856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FD-473B-8455-7F2AE4E9608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425930368"/>
        <c:axId val="692847616"/>
        <c:axId val="0"/>
      </c:bar3DChart>
      <c:catAx>
        <c:axId val="425930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2847616"/>
        <c:crosses val="autoZero"/>
        <c:auto val="1"/>
        <c:lblAlgn val="ctr"/>
        <c:lblOffset val="100"/>
        <c:noMultiLvlLbl val="0"/>
      </c:catAx>
      <c:valAx>
        <c:axId val="692847616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593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Histogram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9E8D8A"/>
            </a:solidFill>
            <a:ln>
              <a:noFill/>
            </a:ln>
            <a:effectLst/>
          </c:spPr>
          <c:invertIfNegative val="0"/>
          <c:cat>
            <c:numRef>
              <c:f>'[1]Data Without Outliers'!$L$24:$L$38</c:f>
              <c:numCache>
                <c:formatCode>General</c:formatCode>
                <c:ptCount val="15"/>
                <c:pt idx="0">
                  <c:v>6758</c:v>
                </c:pt>
                <c:pt idx="1">
                  <c:v>13416</c:v>
                </c:pt>
                <c:pt idx="2">
                  <c:v>20074</c:v>
                </c:pt>
                <c:pt idx="3">
                  <c:v>26732</c:v>
                </c:pt>
                <c:pt idx="4">
                  <c:v>33390</c:v>
                </c:pt>
                <c:pt idx="5">
                  <c:v>40048</c:v>
                </c:pt>
                <c:pt idx="6">
                  <c:v>46706</c:v>
                </c:pt>
                <c:pt idx="7">
                  <c:v>53364</c:v>
                </c:pt>
                <c:pt idx="8">
                  <c:v>60022</c:v>
                </c:pt>
                <c:pt idx="9">
                  <c:v>66680</c:v>
                </c:pt>
                <c:pt idx="10">
                  <c:v>73338</c:v>
                </c:pt>
                <c:pt idx="11">
                  <c:v>79996</c:v>
                </c:pt>
                <c:pt idx="12">
                  <c:v>86654</c:v>
                </c:pt>
                <c:pt idx="13">
                  <c:v>93312</c:v>
                </c:pt>
                <c:pt idx="14">
                  <c:v>99970</c:v>
                </c:pt>
              </c:numCache>
            </c:numRef>
          </c:cat>
          <c:val>
            <c:numRef>
              <c:f>'[1]Data Without Outliers'!$M$24:$M$38</c:f>
              <c:numCache>
                <c:formatCode>General</c:formatCode>
                <c:ptCount val="15"/>
                <c:pt idx="0">
                  <c:v>444</c:v>
                </c:pt>
                <c:pt idx="1">
                  <c:v>479</c:v>
                </c:pt>
                <c:pt idx="2">
                  <c:v>488</c:v>
                </c:pt>
                <c:pt idx="3">
                  <c:v>480</c:v>
                </c:pt>
                <c:pt idx="4">
                  <c:v>453</c:v>
                </c:pt>
                <c:pt idx="5">
                  <c:v>493</c:v>
                </c:pt>
                <c:pt idx="6">
                  <c:v>544</c:v>
                </c:pt>
                <c:pt idx="7">
                  <c:v>478</c:v>
                </c:pt>
                <c:pt idx="8">
                  <c:v>503</c:v>
                </c:pt>
                <c:pt idx="9">
                  <c:v>452</c:v>
                </c:pt>
                <c:pt idx="10">
                  <c:v>486</c:v>
                </c:pt>
                <c:pt idx="11">
                  <c:v>493</c:v>
                </c:pt>
                <c:pt idx="12">
                  <c:v>467</c:v>
                </c:pt>
                <c:pt idx="13">
                  <c:v>460</c:v>
                </c:pt>
                <c:pt idx="14">
                  <c:v>444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68-4617-A12E-5E7565F311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19533360"/>
        <c:axId val="519533688"/>
      </c:barChart>
      <c:catAx>
        <c:axId val="5195333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>
                    <a:solidFill>
                      <a:schemeClr val="bg1"/>
                    </a:solidFill>
                  </a:rPr>
                  <a:t>Salary Range</a:t>
                </a:r>
              </a:p>
            </c:rich>
          </c:tx>
          <c:overlay val="0"/>
          <c:spPr>
            <a:solidFill>
              <a:schemeClr val="accent1"/>
            </a:solidFill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533688"/>
        <c:crosses val="autoZero"/>
        <c:auto val="1"/>
        <c:lblAlgn val="ctr"/>
        <c:lblOffset val="100"/>
        <c:noMultiLvlLbl val="0"/>
      </c:catAx>
      <c:valAx>
        <c:axId val="519533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>
                    <a:solidFill>
                      <a:schemeClr val="bg1"/>
                    </a:solidFill>
                  </a:rPr>
                  <a:t>Frequency</a:t>
                </a:r>
              </a:p>
            </c:rich>
          </c:tx>
          <c:overlay val="0"/>
          <c:spPr>
            <a:solidFill>
              <a:schemeClr val="accent1"/>
            </a:solidFill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533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706-43DB-9B22-C8064A6E202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706-43DB-9B22-C8064A6E202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706-43DB-9B22-C8064A6E202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706-43DB-9B22-C8064A6E202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706-43DB-9B22-C8064A6E202B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D706-43DB-9B22-C8064A6E202B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D706-43DB-9B22-C8064A6E202B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D706-43DB-9B22-C8064A6E202B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D706-43DB-9B22-C8064A6E202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Pivot!$C$24:$C$32</c:f>
              <c:strCache>
                <c:ptCount val="9"/>
                <c:pt idx="0">
                  <c:v>Finance Department</c:v>
                </c:pt>
                <c:pt idx="1">
                  <c:v>General Management</c:v>
                </c:pt>
                <c:pt idx="2">
                  <c:v>Human Resource Department</c:v>
                </c:pt>
                <c:pt idx="3">
                  <c:v>Marketing Department</c:v>
                </c:pt>
                <c:pt idx="4">
                  <c:v>Operations Department</c:v>
                </c:pt>
                <c:pt idx="5">
                  <c:v>Production Department</c:v>
                </c:pt>
                <c:pt idx="6">
                  <c:v>Purchase Department</c:v>
                </c:pt>
                <c:pt idx="7">
                  <c:v>Sales Department</c:v>
                </c:pt>
                <c:pt idx="8">
                  <c:v>Service Department</c:v>
                </c:pt>
              </c:strCache>
            </c:strRef>
          </c:cat>
          <c:val>
            <c:numRef>
              <c:f>Pivot!$D$24:$D$32</c:f>
              <c:numCache>
                <c:formatCode>0.00%</c:formatCode>
                <c:ptCount val="9"/>
                <c:pt idx="0">
                  <c:v>3.9371732961631718E-2</c:v>
                </c:pt>
                <c:pt idx="1">
                  <c:v>2.2826067473627077E-2</c:v>
                </c:pt>
                <c:pt idx="2">
                  <c:v>1.4448340938830139E-2</c:v>
                </c:pt>
                <c:pt idx="3">
                  <c:v>4.5510810905324058E-2</c:v>
                </c:pt>
                <c:pt idx="4">
                  <c:v>0.38828601228271309</c:v>
                </c:pt>
                <c:pt idx="5">
                  <c:v>5.3906248769922678E-2</c:v>
                </c:pt>
                <c:pt idx="6">
                  <c:v>4.5278966069454488E-2</c:v>
                </c:pt>
                <c:pt idx="7">
                  <c:v>0.10413375176985222</c:v>
                </c:pt>
                <c:pt idx="8">
                  <c:v>0.2862380688286445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D706-43DB-9B22-C8064A6E202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D58654"/>
            </a:solidFill>
            <a:ln>
              <a:noFill/>
            </a:ln>
            <a:effectLst/>
          </c:spPr>
          <c:invertIfNegative val="0"/>
          <c:cat>
            <c:strRef>
              <c:f>Pivot!$A$47:$A$61</c:f>
              <c:strCache>
                <c:ptCount val="15"/>
                <c:pt idx="0">
                  <c:v>b9</c:v>
                </c:pt>
                <c:pt idx="1">
                  <c:v>c-10</c:v>
                </c:pt>
                <c:pt idx="2">
                  <c:v>c5</c:v>
                </c:pt>
                <c:pt idx="3">
                  <c:v>c8</c:v>
                </c:pt>
                <c:pt idx="4">
                  <c:v>c9</c:v>
                </c:pt>
                <c:pt idx="5">
                  <c:v>i1</c:v>
                </c:pt>
                <c:pt idx="6">
                  <c:v>i4</c:v>
                </c:pt>
                <c:pt idx="7">
                  <c:v>i5</c:v>
                </c:pt>
                <c:pt idx="8">
                  <c:v>i6</c:v>
                </c:pt>
                <c:pt idx="9">
                  <c:v>i7</c:v>
                </c:pt>
                <c:pt idx="10">
                  <c:v>m6</c:v>
                </c:pt>
                <c:pt idx="11">
                  <c:v>m7</c:v>
                </c:pt>
                <c:pt idx="12">
                  <c:v>n10</c:v>
                </c:pt>
                <c:pt idx="13">
                  <c:v>n6</c:v>
                </c:pt>
                <c:pt idx="14">
                  <c:v>n9</c:v>
                </c:pt>
              </c:strCache>
            </c:strRef>
          </c:cat>
          <c:val>
            <c:numRef>
              <c:f>Pivot!$B$47:$B$61</c:f>
              <c:numCache>
                <c:formatCode>General</c:formatCode>
                <c:ptCount val="15"/>
                <c:pt idx="0">
                  <c:v>463</c:v>
                </c:pt>
                <c:pt idx="1">
                  <c:v>232</c:v>
                </c:pt>
                <c:pt idx="2">
                  <c:v>1746</c:v>
                </c:pt>
                <c:pt idx="3">
                  <c:v>320</c:v>
                </c:pt>
                <c:pt idx="4">
                  <c:v>1791</c:v>
                </c:pt>
                <c:pt idx="5">
                  <c:v>222</c:v>
                </c:pt>
                <c:pt idx="6">
                  <c:v>88</c:v>
                </c:pt>
                <c:pt idx="7">
                  <c:v>786</c:v>
                </c:pt>
                <c:pt idx="8">
                  <c:v>527</c:v>
                </c:pt>
                <c:pt idx="9">
                  <c:v>982</c:v>
                </c:pt>
                <c:pt idx="10">
                  <c:v>3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69-4747-9605-C5711E8DC1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21713535"/>
        <c:axId val="1770282431"/>
      </c:barChart>
      <c:catAx>
        <c:axId val="15217135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0282431"/>
        <c:crosses val="autoZero"/>
        <c:auto val="1"/>
        <c:lblAlgn val="ctr"/>
        <c:lblOffset val="100"/>
        <c:noMultiLvlLbl val="0"/>
      </c:catAx>
      <c:valAx>
        <c:axId val="177028243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17135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0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99B40B-34A0-492D-B6D4-5AB8F8AA4FA9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FD18270-6754-4834-9483-2F5DEC4E28D8}">
      <dgm:prSet/>
      <dgm:spPr/>
      <dgm:t>
        <a:bodyPr/>
        <a:lstStyle/>
        <a:p>
          <a:r>
            <a:rPr lang="en-US" b="0" i="0" dirty="0"/>
            <a:t>Hiring process is the most important function of a company. The MNCs get to know about </a:t>
          </a:r>
          <a:endParaRPr lang="en-US" dirty="0"/>
        </a:p>
      </dgm:t>
    </dgm:pt>
    <dgm:pt modelId="{2021F47C-F9FF-46C4-8F88-D9691579710B}" type="parTrans" cxnId="{8C8A151C-6504-4456-B64B-82767C78457B}">
      <dgm:prSet/>
      <dgm:spPr/>
      <dgm:t>
        <a:bodyPr/>
        <a:lstStyle/>
        <a:p>
          <a:endParaRPr lang="en-US"/>
        </a:p>
      </dgm:t>
    </dgm:pt>
    <dgm:pt modelId="{3FEDB691-B832-4A7A-A626-D754BDFFBCCB}" type="sibTrans" cxnId="{8C8A151C-6504-4456-B64B-82767C78457B}">
      <dgm:prSet phldrT="01"/>
      <dgm:spPr/>
      <dgm:t>
        <a:bodyPr/>
        <a:lstStyle/>
        <a:p>
          <a:endParaRPr lang="en-US"/>
        </a:p>
      </dgm:t>
    </dgm:pt>
    <dgm:pt modelId="{EB35C2F7-9B54-45E9-8CF0-E9DE8B34BF8F}">
      <dgm:prSet/>
      <dgm:spPr/>
      <dgm:t>
        <a:bodyPr/>
        <a:lstStyle/>
        <a:p>
          <a:r>
            <a:rPr lang="en-US" b="0" i="0" dirty="0"/>
            <a:t>the trends in the hiring process. Trends such as the number of rejections, number of </a:t>
          </a:r>
          <a:endParaRPr lang="en-US" dirty="0"/>
        </a:p>
      </dgm:t>
    </dgm:pt>
    <dgm:pt modelId="{E18B6C93-E148-4D96-AF70-71891BA99252}" type="parTrans" cxnId="{2D706927-6621-4F29-9DB2-C87B8F8C9386}">
      <dgm:prSet/>
      <dgm:spPr/>
      <dgm:t>
        <a:bodyPr/>
        <a:lstStyle/>
        <a:p>
          <a:endParaRPr lang="en-US"/>
        </a:p>
      </dgm:t>
    </dgm:pt>
    <dgm:pt modelId="{29433824-3379-4768-AA96-49F9D33AB7F0}" type="sibTrans" cxnId="{2D706927-6621-4F29-9DB2-C87B8F8C9386}">
      <dgm:prSet phldrT="02"/>
      <dgm:spPr/>
      <dgm:t>
        <a:bodyPr/>
        <a:lstStyle/>
        <a:p>
          <a:endParaRPr lang="en-US"/>
        </a:p>
      </dgm:t>
    </dgm:pt>
    <dgm:pt modelId="{00B01D80-CD19-4544-A379-7FAD1753DA91}">
      <dgm:prSet/>
      <dgm:spPr/>
      <dgm:t>
        <a:bodyPr/>
        <a:lstStyle/>
        <a:p>
          <a:r>
            <a:rPr lang="en-US" b="0" i="0" dirty="0"/>
            <a:t>interviews, types of jobs, vacancies, experience etc. are important for a company to </a:t>
          </a:r>
          <a:r>
            <a:rPr lang="en-US" b="0" i="0" dirty="0" err="1"/>
            <a:t>analyse</a:t>
          </a:r>
          <a:r>
            <a:rPr lang="en-US" b="0" i="0" dirty="0"/>
            <a:t> </a:t>
          </a:r>
          <a:endParaRPr lang="en-US" dirty="0"/>
        </a:p>
      </dgm:t>
    </dgm:pt>
    <dgm:pt modelId="{0EA95161-A709-49A7-80AD-86742B8F0DA4}" type="parTrans" cxnId="{F6A389D0-2FD8-4193-8B14-ACC2A178FCDA}">
      <dgm:prSet/>
      <dgm:spPr/>
      <dgm:t>
        <a:bodyPr/>
        <a:lstStyle/>
        <a:p>
          <a:endParaRPr lang="en-US"/>
        </a:p>
      </dgm:t>
    </dgm:pt>
    <dgm:pt modelId="{ED455295-77A8-40E3-B08A-600D67897085}" type="sibTrans" cxnId="{F6A389D0-2FD8-4193-8B14-ACC2A178FCDA}">
      <dgm:prSet phldrT="03"/>
      <dgm:spPr/>
      <dgm:t>
        <a:bodyPr/>
        <a:lstStyle/>
        <a:p>
          <a:endParaRPr lang="en-US"/>
        </a:p>
      </dgm:t>
    </dgm:pt>
    <dgm:pt modelId="{68F480E5-4D94-43DC-94FB-F87745475A56}">
      <dgm:prSet/>
      <dgm:spPr/>
      <dgm:t>
        <a:bodyPr/>
        <a:lstStyle/>
        <a:p>
          <a:r>
            <a:rPr lang="en-US" b="0" i="0"/>
            <a:t>before hiring fresher or any other individual. </a:t>
          </a:r>
          <a:endParaRPr lang="en-US"/>
        </a:p>
      </dgm:t>
    </dgm:pt>
    <dgm:pt modelId="{41B26DE9-0D15-492B-BEB1-559F79459F9D}" type="parTrans" cxnId="{B3E3CF9B-11CB-421E-B516-5653E53EB4A7}">
      <dgm:prSet/>
      <dgm:spPr/>
      <dgm:t>
        <a:bodyPr/>
        <a:lstStyle/>
        <a:p>
          <a:endParaRPr lang="en-US"/>
        </a:p>
      </dgm:t>
    </dgm:pt>
    <dgm:pt modelId="{144DDC88-74C4-4723-98BD-E844594752B6}" type="sibTrans" cxnId="{B3E3CF9B-11CB-421E-B516-5653E53EB4A7}">
      <dgm:prSet phldrT="04"/>
      <dgm:spPr/>
      <dgm:t>
        <a:bodyPr/>
        <a:lstStyle/>
        <a:p>
          <a:endParaRPr lang="en-US"/>
        </a:p>
      </dgm:t>
    </dgm:pt>
    <dgm:pt modelId="{F2297C2A-365E-411B-9253-6DE07239C933}" type="pres">
      <dgm:prSet presAssocID="{2399B40B-34A0-492D-B6D4-5AB8F8AA4FA9}" presName="linear" presStyleCnt="0">
        <dgm:presLayoutVars>
          <dgm:animLvl val="lvl"/>
          <dgm:resizeHandles val="exact"/>
        </dgm:presLayoutVars>
      </dgm:prSet>
      <dgm:spPr/>
    </dgm:pt>
    <dgm:pt modelId="{9E058722-3BDE-4E4F-BF81-34841023192A}" type="pres">
      <dgm:prSet presAssocID="{7FD18270-6754-4834-9483-2F5DEC4E28D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C1E3345-2B13-4DF1-927E-2FCC3F317096}" type="pres">
      <dgm:prSet presAssocID="{3FEDB691-B832-4A7A-A626-D754BDFFBCCB}" presName="spacer" presStyleCnt="0"/>
      <dgm:spPr/>
    </dgm:pt>
    <dgm:pt modelId="{9D358C47-6D53-4CFE-8B31-0B2E98B8CE10}" type="pres">
      <dgm:prSet presAssocID="{EB35C2F7-9B54-45E9-8CF0-E9DE8B34BF8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CDC6B3D-05E5-4B9F-8220-3916833CF6B9}" type="pres">
      <dgm:prSet presAssocID="{29433824-3379-4768-AA96-49F9D33AB7F0}" presName="spacer" presStyleCnt="0"/>
      <dgm:spPr/>
    </dgm:pt>
    <dgm:pt modelId="{9EFF60DB-C8F6-485B-AD59-61FECF414865}" type="pres">
      <dgm:prSet presAssocID="{00B01D80-CD19-4544-A379-7FAD1753DA9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287FE7D-22E5-4242-B1BC-7697757E625C}" type="pres">
      <dgm:prSet presAssocID="{ED455295-77A8-40E3-B08A-600D67897085}" presName="spacer" presStyleCnt="0"/>
      <dgm:spPr/>
    </dgm:pt>
    <dgm:pt modelId="{9DDAF167-CAF4-46D8-ACA0-0DC1D1795FF5}" type="pres">
      <dgm:prSet presAssocID="{68F480E5-4D94-43DC-94FB-F87745475A5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BA0CE09-EE9C-4E74-9BF0-E241D332F0D2}" type="presOf" srcId="{EB35C2F7-9B54-45E9-8CF0-E9DE8B34BF8F}" destId="{9D358C47-6D53-4CFE-8B31-0B2E98B8CE10}" srcOrd="0" destOrd="0" presId="urn:microsoft.com/office/officeart/2005/8/layout/vList2"/>
    <dgm:cxn modelId="{8C8A151C-6504-4456-B64B-82767C78457B}" srcId="{2399B40B-34A0-492D-B6D4-5AB8F8AA4FA9}" destId="{7FD18270-6754-4834-9483-2F5DEC4E28D8}" srcOrd="0" destOrd="0" parTransId="{2021F47C-F9FF-46C4-8F88-D9691579710B}" sibTransId="{3FEDB691-B832-4A7A-A626-D754BDFFBCCB}"/>
    <dgm:cxn modelId="{2D706927-6621-4F29-9DB2-C87B8F8C9386}" srcId="{2399B40B-34A0-492D-B6D4-5AB8F8AA4FA9}" destId="{EB35C2F7-9B54-45E9-8CF0-E9DE8B34BF8F}" srcOrd="1" destOrd="0" parTransId="{E18B6C93-E148-4D96-AF70-71891BA99252}" sibTransId="{29433824-3379-4768-AA96-49F9D33AB7F0}"/>
    <dgm:cxn modelId="{AEB32E72-F605-4E34-9BC8-884B76948911}" type="presOf" srcId="{00B01D80-CD19-4544-A379-7FAD1753DA91}" destId="{9EFF60DB-C8F6-485B-AD59-61FECF414865}" srcOrd="0" destOrd="0" presId="urn:microsoft.com/office/officeart/2005/8/layout/vList2"/>
    <dgm:cxn modelId="{1074A556-E1F0-49AB-814B-AA3EC7C00AB4}" type="presOf" srcId="{68F480E5-4D94-43DC-94FB-F87745475A56}" destId="{9DDAF167-CAF4-46D8-ACA0-0DC1D1795FF5}" srcOrd="0" destOrd="0" presId="urn:microsoft.com/office/officeart/2005/8/layout/vList2"/>
    <dgm:cxn modelId="{B3E3CF9B-11CB-421E-B516-5653E53EB4A7}" srcId="{2399B40B-34A0-492D-B6D4-5AB8F8AA4FA9}" destId="{68F480E5-4D94-43DC-94FB-F87745475A56}" srcOrd="3" destOrd="0" parTransId="{41B26DE9-0D15-492B-BEB1-559F79459F9D}" sibTransId="{144DDC88-74C4-4723-98BD-E844594752B6}"/>
    <dgm:cxn modelId="{F6A389D0-2FD8-4193-8B14-ACC2A178FCDA}" srcId="{2399B40B-34A0-492D-B6D4-5AB8F8AA4FA9}" destId="{00B01D80-CD19-4544-A379-7FAD1753DA91}" srcOrd="2" destOrd="0" parTransId="{0EA95161-A709-49A7-80AD-86742B8F0DA4}" sibTransId="{ED455295-77A8-40E3-B08A-600D67897085}"/>
    <dgm:cxn modelId="{D94B8BDA-91D6-4E25-BF98-60683FAF65CF}" type="presOf" srcId="{7FD18270-6754-4834-9483-2F5DEC4E28D8}" destId="{9E058722-3BDE-4E4F-BF81-34841023192A}" srcOrd="0" destOrd="0" presId="urn:microsoft.com/office/officeart/2005/8/layout/vList2"/>
    <dgm:cxn modelId="{2605A6F0-267A-4FEF-9F53-8F5A920455D8}" type="presOf" srcId="{2399B40B-34A0-492D-B6D4-5AB8F8AA4FA9}" destId="{F2297C2A-365E-411B-9253-6DE07239C933}" srcOrd="0" destOrd="0" presId="urn:microsoft.com/office/officeart/2005/8/layout/vList2"/>
    <dgm:cxn modelId="{11BEE749-9A1B-42B6-AAB7-3609365DBA46}" type="presParOf" srcId="{F2297C2A-365E-411B-9253-6DE07239C933}" destId="{9E058722-3BDE-4E4F-BF81-34841023192A}" srcOrd="0" destOrd="0" presId="urn:microsoft.com/office/officeart/2005/8/layout/vList2"/>
    <dgm:cxn modelId="{7C4FA044-CF1C-4DDA-B6C4-1323F100CF5A}" type="presParOf" srcId="{F2297C2A-365E-411B-9253-6DE07239C933}" destId="{AC1E3345-2B13-4DF1-927E-2FCC3F317096}" srcOrd="1" destOrd="0" presId="urn:microsoft.com/office/officeart/2005/8/layout/vList2"/>
    <dgm:cxn modelId="{58209588-041D-4E74-BFDF-0ECE541DB3B5}" type="presParOf" srcId="{F2297C2A-365E-411B-9253-6DE07239C933}" destId="{9D358C47-6D53-4CFE-8B31-0B2E98B8CE10}" srcOrd="2" destOrd="0" presId="urn:microsoft.com/office/officeart/2005/8/layout/vList2"/>
    <dgm:cxn modelId="{C8BA5678-BE95-41B2-9C63-0DB8A43933ED}" type="presParOf" srcId="{F2297C2A-365E-411B-9253-6DE07239C933}" destId="{0CDC6B3D-05E5-4B9F-8220-3916833CF6B9}" srcOrd="3" destOrd="0" presId="urn:microsoft.com/office/officeart/2005/8/layout/vList2"/>
    <dgm:cxn modelId="{4E3A47AA-FD14-4595-B1CA-6C5993D58E8A}" type="presParOf" srcId="{F2297C2A-365E-411B-9253-6DE07239C933}" destId="{9EFF60DB-C8F6-485B-AD59-61FECF414865}" srcOrd="4" destOrd="0" presId="urn:microsoft.com/office/officeart/2005/8/layout/vList2"/>
    <dgm:cxn modelId="{E8EE6172-D3C9-45B0-AD5F-372D3E082301}" type="presParOf" srcId="{F2297C2A-365E-411B-9253-6DE07239C933}" destId="{B287FE7D-22E5-4242-B1BC-7697757E625C}" srcOrd="5" destOrd="0" presId="urn:microsoft.com/office/officeart/2005/8/layout/vList2"/>
    <dgm:cxn modelId="{998CA223-DB5E-4863-93B4-47C4D81F5B54}" type="presParOf" srcId="{F2297C2A-365E-411B-9253-6DE07239C933}" destId="{9DDAF167-CAF4-46D8-ACA0-0DC1D1795FF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85688F-2053-4EC5-B568-F6E740C86EA6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B03A22C-0DD4-4B18-B3EC-C6A831FB1C1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i="0"/>
            <a:t>Handling Missing Data:</a:t>
          </a:r>
          <a:endParaRPr lang="en-US"/>
        </a:p>
      </dgm:t>
    </dgm:pt>
    <dgm:pt modelId="{55EAF33B-14EC-401C-8C0A-6AC42D0F3B22}" type="parTrans" cxnId="{E6B68DA4-E2AF-4AC1-968E-A0018E23317E}">
      <dgm:prSet/>
      <dgm:spPr/>
      <dgm:t>
        <a:bodyPr/>
        <a:lstStyle/>
        <a:p>
          <a:endParaRPr lang="en-US"/>
        </a:p>
      </dgm:t>
    </dgm:pt>
    <dgm:pt modelId="{2D94246C-5181-4EED-A358-D23F617EB060}" type="sibTrans" cxnId="{E6B68DA4-E2AF-4AC1-968E-A0018E23317E}">
      <dgm:prSet/>
      <dgm:spPr/>
      <dgm:t>
        <a:bodyPr/>
        <a:lstStyle/>
        <a:p>
          <a:endParaRPr lang="en-US"/>
        </a:p>
      </dgm:t>
    </dgm:pt>
    <dgm:pt modelId="{0D19A264-86D6-45CF-A2F6-97C8CA12E29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Identified and addressed missing values in the dataset, employing appropriate strategies such as imputation or removal based on the context of the missing data.</a:t>
          </a:r>
          <a:endParaRPr lang="en-US"/>
        </a:p>
      </dgm:t>
    </dgm:pt>
    <dgm:pt modelId="{679E3A59-438E-4157-BCE0-B6E4C453172F}" type="parTrans" cxnId="{D9677335-C19B-4363-BF27-CDEBAFE0D98A}">
      <dgm:prSet/>
      <dgm:spPr/>
      <dgm:t>
        <a:bodyPr/>
        <a:lstStyle/>
        <a:p>
          <a:endParaRPr lang="en-US"/>
        </a:p>
      </dgm:t>
    </dgm:pt>
    <dgm:pt modelId="{FC53C978-A474-485C-868D-5613622FE35B}" type="sibTrans" cxnId="{D9677335-C19B-4363-BF27-CDEBAFE0D98A}">
      <dgm:prSet/>
      <dgm:spPr/>
      <dgm:t>
        <a:bodyPr/>
        <a:lstStyle/>
        <a:p>
          <a:endParaRPr lang="en-US"/>
        </a:p>
      </dgm:t>
    </dgm:pt>
    <dgm:pt modelId="{C2A4C1A9-96F7-411C-8EE2-D4FE6CFF450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i="0"/>
            <a:t>Clubbing Columns:</a:t>
          </a:r>
          <a:endParaRPr lang="en-US"/>
        </a:p>
      </dgm:t>
    </dgm:pt>
    <dgm:pt modelId="{488B4F5A-D72D-4ADF-A430-EC3FEAB77ED1}" type="parTrans" cxnId="{311DDA15-7935-479B-BAE8-DED3D1A4B78E}">
      <dgm:prSet/>
      <dgm:spPr/>
      <dgm:t>
        <a:bodyPr/>
        <a:lstStyle/>
        <a:p>
          <a:endParaRPr lang="en-US"/>
        </a:p>
      </dgm:t>
    </dgm:pt>
    <dgm:pt modelId="{5CA2B684-03D1-4326-B180-8B57D9E61E03}" type="sibTrans" cxnId="{311DDA15-7935-479B-BAE8-DED3D1A4B78E}">
      <dgm:prSet/>
      <dgm:spPr/>
      <dgm:t>
        <a:bodyPr/>
        <a:lstStyle/>
        <a:p>
          <a:endParaRPr lang="en-US"/>
        </a:p>
      </dgm:t>
    </dgm:pt>
    <dgm:pt modelId="{770E25EC-1353-4273-8D28-E6D3C00D527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Combined columns with multiple categories to simplify analysis, promoting a more streamlined and coherent dataset.</a:t>
          </a:r>
          <a:endParaRPr lang="en-US"/>
        </a:p>
      </dgm:t>
    </dgm:pt>
    <dgm:pt modelId="{F41B60A1-85F6-4D82-BCFD-E91CEAC74BCE}" type="parTrans" cxnId="{3B1C0CBD-295A-48FF-9AAA-9BDBC7F6D34F}">
      <dgm:prSet/>
      <dgm:spPr/>
      <dgm:t>
        <a:bodyPr/>
        <a:lstStyle/>
        <a:p>
          <a:endParaRPr lang="en-US"/>
        </a:p>
      </dgm:t>
    </dgm:pt>
    <dgm:pt modelId="{AE69E096-3A8D-4EE9-8B9C-429C441FC422}" type="sibTrans" cxnId="{3B1C0CBD-295A-48FF-9AAA-9BDBC7F6D34F}">
      <dgm:prSet/>
      <dgm:spPr/>
      <dgm:t>
        <a:bodyPr/>
        <a:lstStyle/>
        <a:p>
          <a:endParaRPr lang="en-US"/>
        </a:p>
      </dgm:t>
    </dgm:pt>
    <dgm:pt modelId="{F944C113-4696-4D6C-952A-9C0BD8E874B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i="0"/>
            <a:t>Outlier Detection and Removal:</a:t>
          </a:r>
          <a:endParaRPr lang="en-US"/>
        </a:p>
      </dgm:t>
    </dgm:pt>
    <dgm:pt modelId="{B6108938-754E-4C66-B95C-9BA55B890D64}" type="parTrans" cxnId="{C5F23AA2-7726-429B-BCC4-922AB2D32704}">
      <dgm:prSet/>
      <dgm:spPr/>
      <dgm:t>
        <a:bodyPr/>
        <a:lstStyle/>
        <a:p>
          <a:endParaRPr lang="en-US"/>
        </a:p>
      </dgm:t>
    </dgm:pt>
    <dgm:pt modelId="{52DB1C45-BC1F-4AB8-A41C-632000B0B5B0}" type="sibTrans" cxnId="{C5F23AA2-7726-429B-BCC4-922AB2D32704}">
      <dgm:prSet/>
      <dgm:spPr/>
      <dgm:t>
        <a:bodyPr/>
        <a:lstStyle/>
        <a:p>
          <a:endParaRPr lang="en-US"/>
        </a:p>
      </dgm:t>
    </dgm:pt>
    <dgm:pt modelId="{25B76B39-7EC7-4109-8FB6-DEDE58EB5FA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Conducted outlier analysis to identify and assess extreme values that could impact the analysis.</a:t>
          </a:r>
          <a:endParaRPr lang="en-US"/>
        </a:p>
      </dgm:t>
    </dgm:pt>
    <dgm:pt modelId="{D5ACC0FD-8B2A-4641-A10A-B07AF82C7DDF}" type="parTrans" cxnId="{83730113-C74F-445B-A980-4A9F186C3A27}">
      <dgm:prSet/>
      <dgm:spPr/>
      <dgm:t>
        <a:bodyPr/>
        <a:lstStyle/>
        <a:p>
          <a:endParaRPr lang="en-US"/>
        </a:p>
      </dgm:t>
    </dgm:pt>
    <dgm:pt modelId="{D40029A7-CA61-46A9-A330-534E77457DF6}" type="sibTrans" cxnId="{83730113-C74F-445B-A980-4A9F186C3A27}">
      <dgm:prSet/>
      <dgm:spPr/>
      <dgm:t>
        <a:bodyPr/>
        <a:lstStyle/>
        <a:p>
          <a:endParaRPr lang="en-US"/>
        </a:p>
      </dgm:t>
    </dgm:pt>
    <dgm:pt modelId="{C0E42D33-9CC9-4CB5-A82A-B7FC50B4AD2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Decided on appropriate strategies for handling outliers, whether through removal, replacement, or retention based on the nature of the dataset.</a:t>
          </a:r>
          <a:endParaRPr lang="en-US"/>
        </a:p>
      </dgm:t>
    </dgm:pt>
    <dgm:pt modelId="{94011029-F7BB-42C5-A1ED-1FB98B6D919C}" type="parTrans" cxnId="{AB79C94A-1065-49A3-9154-44AF1D9E0939}">
      <dgm:prSet/>
      <dgm:spPr/>
      <dgm:t>
        <a:bodyPr/>
        <a:lstStyle/>
        <a:p>
          <a:endParaRPr lang="en-US"/>
        </a:p>
      </dgm:t>
    </dgm:pt>
    <dgm:pt modelId="{7548028D-1DC7-4649-BD08-67D630C4C407}" type="sibTrans" cxnId="{AB79C94A-1065-49A3-9154-44AF1D9E0939}">
      <dgm:prSet/>
      <dgm:spPr/>
      <dgm:t>
        <a:bodyPr/>
        <a:lstStyle/>
        <a:p>
          <a:endParaRPr lang="en-US"/>
        </a:p>
      </dgm:t>
    </dgm:pt>
    <dgm:pt modelId="{D7D20D16-ED56-4317-B239-5B8682E33FD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i="0"/>
            <a:t>Data Summary:</a:t>
          </a:r>
          <a:endParaRPr lang="en-US"/>
        </a:p>
      </dgm:t>
    </dgm:pt>
    <dgm:pt modelId="{9A2D827B-CE7F-4230-9F90-41EF015233CD}" type="parTrans" cxnId="{4D4FD40F-3B3C-4672-8B4C-C103D42B4502}">
      <dgm:prSet/>
      <dgm:spPr/>
      <dgm:t>
        <a:bodyPr/>
        <a:lstStyle/>
        <a:p>
          <a:endParaRPr lang="en-US"/>
        </a:p>
      </dgm:t>
    </dgm:pt>
    <dgm:pt modelId="{8B97BDED-2E38-4EED-96D4-447CBBB291C8}" type="sibTrans" cxnId="{4D4FD40F-3B3C-4672-8B4C-C103D42B4502}">
      <dgm:prSet/>
      <dgm:spPr/>
      <dgm:t>
        <a:bodyPr/>
        <a:lstStyle/>
        <a:p>
          <a:endParaRPr lang="en-US"/>
        </a:p>
      </dgm:t>
    </dgm:pt>
    <dgm:pt modelId="{527BCB2C-7DC5-4E2D-837E-7923AD600CB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Calculated relevant statistical measures such as averages, medians, and other key indicators to provide a comprehensive summary of the dataset.</a:t>
          </a:r>
          <a:endParaRPr lang="en-US"/>
        </a:p>
      </dgm:t>
    </dgm:pt>
    <dgm:pt modelId="{CC9827A1-F86C-4315-8352-0B48A3EB4280}" type="parTrans" cxnId="{1C5D454D-7729-4101-ACF1-5BEB51F4E8A1}">
      <dgm:prSet/>
      <dgm:spPr/>
      <dgm:t>
        <a:bodyPr/>
        <a:lstStyle/>
        <a:p>
          <a:endParaRPr lang="en-US"/>
        </a:p>
      </dgm:t>
    </dgm:pt>
    <dgm:pt modelId="{2CCD88C6-AB4A-4216-A934-2573B689A7CA}" type="sibTrans" cxnId="{1C5D454D-7729-4101-ACF1-5BEB51F4E8A1}">
      <dgm:prSet/>
      <dgm:spPr/>
      <dgm:t>
        <a:bodyPr/>
        <a:lstStyle/>
        <a:p>
          <a:endParaRPr lang="en-US"/>
        </a:p>
      </dgm:t>
    </dgm:pt>
    <dgm:pt modelId="{3051FF0B-F3AD-44BE-896A-53BC40B6CCC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Created visualizations using Excel to enhance understanding and interpretation of the data.</a:t>
          </a:r>
          <a:endParaRPr lang="en-US"/>
        </a:p>
      </dgm:t>
    </dgm:pt>
    <dgm:pt modelId="{68C130C8-30DF-4527-9A8E-C3D445664514}" type="parTrans" cxnId="{8D05CE12-68EF-4FDD-B158-6CAA5054E61C}">
      <dgm:prSet/>
      <dgm:spPr/>
      <dgm:t>
        <a:bodyPr/>
        <a:lstStyle/>
        <a:p>
          <a:endParaRPr lang="en-US"/>
        </a:p>
      </dgm:t>
    </dgm:pt>
    <dgm:pt modelId="{1724ABA1-4552-4CA2-BF07-0026450CD697}" type="sibTrans" cxnId="{8D05CE12-68EF-4FDD-B158-6CAA5054E61C}">
      <dgm:prSet/>
      <dgm:spPr/>
      <dgm:t>
        <a:bodyPr/>
        <a:lstStyle/>
        <a:p>
          <a:endParaRPr lang="en-US"/>
        </a:p>
      </dgm:t>
    </dgm:pt>
    <dgm:pt modelId="{4D15E7D9-A87E-4BC6-8211-6F164FEFC40A}" type="pres">
      <dgm:prSet presAssocID="{F185688F-2053-4EC5-B568-F6E740C86EA6}" presName="root" presStyleCnt="0">
        <dgm:presLayoutVars>
          <dgm:dir/>
          <dgm:resizeHandles val="exact"/>
        </dgm:presLayoutVars>
      </dgm:prSet>
      <dgm:spPr/>
    </dgm:pt>
    <dgm:pt modelId="{982E0ECE-3CAF-4EA5-9BAA-163F9AAF651F}" type="pres">
      <dgm:prSet presAssocID="{DB03A22C-0DD4-4B18-B3EC-C6A831FB1C14}" presName="compNode" presStyleCnt="0"/>
      <dgm:spPr/>
    </dgm:pt>
    <dgm:pt modelId="{2BC4576B-6847-40A0-9299-C4FBAFE1723C}" type="pres">
      <dgm:prSet presAssocID="{DB03A22C-0DD4-4B18-B3EC-C6A831FB1C1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B2BEBF50-3757-4DBF-A35C-2989B5C53CE3}" type="pres">
      <dgm:prSet presAssocID="{DB03A22C-0DD4-4B18-B3EC-C6A831FB1C14}" presName="iconSpace" presStyleCnt="0"/>
      <dgm:spPr/>
    </dgm:pt>
    <dgm:pt modelId="{17AFCE57-C29A-4A64-8AFF-7DA36CFCC377}" type="pres">
      <dgm:prSet presAssocID="{DB03A22C-0DD4-4B18-B3EC-C6A831FB1C14}" presName="parTx" presStyleLbl="revTx" presStyleIdx="0" presStyleCnt="8">
        <dgm:presLayoutVars>
          <dgm:chMax val="0"/>
          <dgm:chPref val="0"/>
        </dgm:presLayoutVars>
      </dgm:prSet>
      <dgm:spPr/>
    </dgm:pt>
    <dgm:pt modelId="{3C63DED6-674F-48A8-87BB-CC33DFB1FEED}" type="pres">
      <dgm:prSet presAssocID="{DB03A22C-0DD4-4B18-B3EC-C6A831FB1C14}" presName="txSpace" presStyleCnt="0"/>
      <dgm:spPr/>
    </dgm:pt>
    <dgm:pt modelId="{6DA3643C-7C9A-4E58-BADC-28261F39BD71}" type="pres">
      <dgm:prSet presAssocID="{DB03A22C-0DD4-4B18-B3EC-C6A831FB1C14}" presName="desTx" presStyleLbl="revTx" presStyleIdx="1" presStyleCnt="8">
        <dgm:presLayoutVars/>
      </dgm:prSet>
      <dgm:spPr/>
    </dgm:pt>
    <dgm:pt modelId="{9F5FC648-8FB1-4616-9D0C-23E526B684BD}" type="pres">
      <dgm:prSet presAssocID="{2D94246C-5181-4EED-A358-D23F617EB060}" presName="sibTrans" presStyleCnt="0"/>
      <dgm:spPr/>
    </dgm:pt>
    <dgm:pt modelId="{31D2B72D-6F31-4E01-AA0D-7B61C934BB08}" type="pres">
      <dgm:prSet presAssocID="{C2A4C1A9-96F7-411C-8EE2-D4FE6CFF450D}" presName="compNode" presStyleCnt="0"/>
      <dgm:spPr/>
    </dgm:pt>
    <dgm:pt modelId="{F87A5B9C-2BFF-409C-A31B-13F305252AD1}" type="pres">
      <dgm:prSet presAssocID="{C2A4C1A9-96F7-411C-8EE2-D4FE6CFF450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C45782B6-B42E-4B2B-8A47-2D811A5DED6C}" type="pres">
      <dgm:prSet presAssocID="{C2A4C1A9-96F7-411C-8EE2-D4FE6CFF450D}" presName="iconSpace" presStyleCnt="0"/>
      <dgm:spPr/>
    </dgm:pt>
    <dgm:pt modelId="{A8DA06EA-0E20-44E3-B47B-E23C41B73E49}" type="pres">
      <dgm:prSet presAssocID="{C2A4C1A9-96F7-411C-8EE2-D4FE6CFF450D}" presName="parTx" presStyleLbl="revTx" presStyleIdx="2" presStyleCnt="8">
        <dgm:presLayoutVars>
          <dgm:chMax val="0"/>
          <dgm:chPref val="0"/>
        </dgm:presLayoutVars>
      </dgm:prSet>
      <dgm:spPr/>
    </dgm:pt>
    <dgm:pt modelId="{A8FCC0E7-DC9A-448B-AABA-279B382BE7DC}" type="pres">
      <dgm:prSet presAssocID="{C2A4C1A9-96F7-411C-8EE2-D4FE6CFF450D}" presName="txSpace" presStyleCnt="0"/>
      <dgm:spPr/>
    </dgm:pt>
    <dgm:pt modelId="{CA67D820-698F-47F7-90A1-7F67CD72CC66}" type="pres">
      <dgm:prSet presAssocID="{C2A4C1A9-96F7-411C-8EE2-D4FE6CFF450D}" presName="desTx" presStyleLbl="revTx" presStyleIdx="3" presStyleCnt="8">
        <dgm:presLayoutVars/>
      </dgm:prSet>
      <dgm:spPr/>
    </dgm:pt>
    <dgm:pt modelId="{6FAB0011-FF01-4913-8EA1-C6B1DC14233B}" type="pres">
      <dgm:prSet presAssocID="{5CA2B684-03D1-4326-B180-8B57D9E61E03}" presName="sibTrans" presStyleCnt="0"/>
      <dgm:spPr/>
    </dgm:pt>
    <dgm:pt modelId="{8248776B-92DB-4DC3-9DB8-AD4880CD2499}" type="pres">
      <dgm:prSet presAssocID="{F944C113-4696-4D6C-952A-9C0BD8E874BC}" presName="compNode" presStyleCnt="0"/>
      <dgm:spPr/>
    </dgm:pt>
    <dgm:pt modelId="{2BAD81E0-43A0-4E41-9686-70CE7431FBF4}" type="pres">
      <dgm:prSet presAssocID="{F944C113-4696-4D6C-952A-9C0BD8E874B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E839C0AA-CD21-40CB-A41F-265AF69931A0}" type="pres">
      <dgm:prSet presAssocID="{F944C113-4696-4D6C-952A-9C0BD8E874BC}" presName="iconSpace" presStyleCnt="0"/>
      <dgm:spPr/>
    </dgm:pt>
    <dgm:pt modelId="{4EC135D7-3B82-408A-9EFF-86AF23121A38}" type="pres">
      <dgm:prSet presAssocID="{F944C113-4696-4D6C-952A-9C0BD8E874BC}" presName="parTx" presStyleLbl="revTx" presStyleIdx="4" presStyleCnt="8">
        <dgm:presLayoutVars>
          <dgm:chMax val="0"/>
          <dgm:chPref val="0"/>
        </dgm:presLayoutVars>
      </dgm:prSet>
      <dgm:spPr/>
    </dgm:pt>
    <dgm:pt modelId="{4644ECFA-0C9A-4B46-ABF2-9C92CC675E8B}" type="pres">
      <dgm:prSet presAssocID="{F944C113-4696-4D6C-952A-9C0BD8E874BC}" presName="txSpace" presStyleCnt="0"/>
      <dgm:spPr/>
    </dgm:pt>
    <dgm:pt modelId="{B51888DA-99DF-4454-ABAC-90D8EE72E9F1}" type="pres">
      <dgm:prSet presAssocID="{F944C113-4696-4D6C-952A-9C0BD8E874BC}" presName="desTx" presStyleLbl="revTx" presStyleIdx="5" presStyleCnt="8">
        <dgm:presLayoutVars/>
      </dgm:prSet>
      <dgm:spPr/>
    </dgm:pt>
    <dgm:pt modelId="{B48E40A9-FFB3-4D40-9498-30E12A38881D}" type="pres">
      <dgm:prSet presAssocID="{52DB1C45-BC1F-4AB8-A41C-632000B0B5B0}" presName="sibTrans" presStyleCnt="0"/>
      <dgm:spPr/>
    </dgm:pt>
    <dgm:pt modelId="{D62DCF88-14F1-407F-A9A4-0224A1188B93}" type="pres">
      <dgm:prSet presAssocID="{D7D20D16-ED56-4317-B239-5B8682E33FD2}" presName="compNode" presStyleCnt="0"/>
      <dgm:spPr/>
    </dgm:pt>
    <dgm:pt modelId="{3E9AD763-66C0-43F0-ACAF-E14D86FCC20F}" type="pres">
      <dgm:prSet presAssocID="{D7D20D16-ED56-4317-B239-5B8682E33FD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854CE32-74C1-4311-82B0-D1345BCFF7DF}" type="pres">
      <dgm:prSet presAssocID="{D7D20D16-ED56-4317-B239-5B8682E33FD2}" presName="iconSpace" presStyleCnt="0"/>
      <dgm:spPr/>
    </dgm:pt>
    <dgm:pt modelId="{0D4DC377-3148-4EA3-867A-2B73E7BFC84C}" type="pres">
      <dgm:prSet presAssocID="{D7D20D16-ED56-4317-B239-5B8682E33FD2}" presName="parTx" presStyleLbl="revTx" presStyleIdx="6" presStyleCnt="8">
        <dgm:presLayoutVars>
          <dgm:chMax val="0"/>
          <dgm:chPref val="0"/>
        </dgm:presLayoutVars>
      </dgm:prSet>
      <dgm:spPr/>
    </dgm:pt>
    <dgm:pt modelId="{07707C97-A7D3-4669-9145-DE98C2991793}" type="pres">
      <dgm:prSet presAssocID="{D7D20D16-ED56-4317-B239-5B8682E33FD2}" presName="txSpace" presStyleCnt="0"/>
      <dgm:spPr/>
    </dgm:pt>
    <dgm:pt modelId="{CD143CDA-FB46-45D5-9388-13481F2B16B7}" type="pres">
      <dgm:prSet presAssocID="{D7D20D16-ED56-4317-B239-5B8682E33FD2}" presName="desTx" presStyleLbl="revTx" presStyleIdx="7" presStyleCnt="8">
        <dgm:presLayoutVars/>
      </dgm:prSet>
      <dgm:spPr/>
    </dgm:pt>
  </dgm:ptLst>
  <dgm:cxnLst>
    <dgm:cxn modelId="{62554A06-861B-4FE5-B805-B1977C0D6D24}" type="presOf" srcId="{D7D20D16-ED56-4317-B239-5B8682E33FD2}" destId="{0D4DC377-3148-4EA3-867A-2B73E7BFC84C}" srcOrd="0" destOrd="0" presId="urn:microsoft.com/office/officeart/2018/5/layout/CenteredIconLabelDescriptionList"/>
    <dgm:cxn modelId="{4D4FD40F-3B3C-4672-8B4C-C103D42B4502}" srcId="{F185688F-2053-4EC5-B568-F6E740C86EA6}" destId="{D7D20D16-ED56-4317-B239-5B8682E33FD2}" srcOrd="3" destOrd="0" parTransId="{9A2D827B-CE7F-4230-9F90-41EF015233CD}" sibTransId="{8B97BDED-2E38-4EED-96D4-447CBBB291C8}"/>
    <dgm:cxn modelId="{8D05CE12-68EF-4FDD-B158-6CAA5054E61C}" srcId="{D7D20D16-ED56-4317-B239-5B8682E33FD2}" destId="{3051FF0B-F3AD-44BE-896A-53BC40B6CCC6}" srcOrd="1" destOrd="0" parTransId="{68C130C8-30DF-4527-9A8E-C3D445664514}" sibTransId="{1724ABA1-4552-4CA2-BF07-0026450CD697}"/>
    <dgm:cxn modelId="{83730113-C74F-445B-A980-4A9F186C3A27}" srcId="{F944C113-4696-4D6C-952A-9C0BD8E874BC}" destId="{25B76B39-7EC7-4109-8FB6-DEDE58EB5FAD}" srcOrd="0" destOrd="0" parTransId="{D5ACC0FD-8B2A-4641-A10A-B07AF82C7DDF}" sibTransId="{D40029A7-CA61-46A9-A330-534E77457DF6}"/>
    <dgm:cxn modelId="{311DDA15-7935-479B-BAE8-DED3D1A4B78E}" srcId="{F185688F-2053-4EC5-B568-F6E740C86EA6}" destId="{C2A4C1A9-96F7-411C-8EE2-D4FE6CFF450D}" srcOrd="1" destOrd="0" parTransId="{488B4F5A-D72D-4ADF-A430-EC3FEAB77ED1}" sibTransId="{5CA2B684-03D1-4326-B180-8B57D9E61E03}"/>
    <dgm:cxn modelId="{C4955317-934A-4AE5-B6EA-E87686C311F9}" type="presOf" srcId="{C2A4C1A9-96F7-411C-8EE2-D4FE6CFF450D}" destId="{A8DA06EA-0E20-44E3-B47B-E23C41B73E49}" srcOrd="0" destOrd="0" presId="urn:microsoft.com/office/officeart/2018/5/layout/CenteredIconLabelDescriptionList"/>
    <dgm:cxn modelId="{6F5E7833-8E91-4E72-805E-97871FC71555}" type="presOf" srcId="{527BCB2C-7DC5-4E2D-837E-7923AD600CBE}" destId="{CD143CDA-FB46-45D5-9388-13481F2B16B7}" srcOrd="0" destOrd="0" presId="urn:microsoft.com/office/officeart/2018/5/layout/CenteredIconLabelDescriptionList"/>
    <dgm:cxn modelId="{D9677335-C19B-4363-BF27-CDEBAFE0D98A}" srcId="{DB03A22C-0DD4-4B18-B3EC-C6A831FB1C14}" destId="{0D19A264-86D6-45CF-A2F6-97C8CA12E297}" srcOrd="0" destOrd="0" parTransId="{679E3A59-438E-4157-BCE0-B6E4C453172F}" sibTransId="{FC53C978-A474-485C-868D-5613622FE35B}"/>
    <dgm:cxn modelId="{A372443F-88A5-4F72-A103-2C83241B486F}" type="presOf" srcId="{F185688F-2053-4EC5-B568-F6E740C86EA6}" destId="{4D15E7D9-A87E-4BC6-8211-6F164FEFC40A}" srcOrd="0" destOrd="0" presId="urn:microsoft.com/office/officeart/2018/5/layout/CenteredIconLabelDescriptionList"/>
    <dgm:cxn modelId="{D61C6A47-A539-4F0B-AD0D-0089DBE5F259}" type="presOf" srcId="{3051FF0B-F3AD-44BE-896A-53BC40B6CCC6}" destId="{CD143CDA-FB46-45D5-9388-13481F2B16B7}" srcOrd="0" destOrd="1" presId="urn:microsoft.com/office/officeart/2018/5/layout/CenteredIconLabelDescriptionList"/>
    <dgm:cxn modelId="{AB79C94A-1065-49A3-9154-44AF1D9E0939}" srcId="{F944C113-4696-4D6C-952A-9C0BD8E874BC}" destId="{C0E42D33-9CC9-4CB5-A82A-B7FC50B4AD27}" srcOrd="1" destOrd="0" parTransId="{94011029-F7BB-42C5-A1ED-1FB98B6D919C}" sibTransId="{7548028D-1DC7-4649-BD08-67D630C4C407}"/>
    <dgm:cxn modelId="{1C5D454D-7729-4101-ACF1-5BEB51F4E8A1}" srcId="{D7D20D16-ED56-4317-B239-5B8682E33FD2}" destId="{527BCB2C-7DC5-4E2D-837E-7923AD600CBE}" srcOrd="0" destOrd="0" parTransId="{CC9827A1-F86C-4315-8352-0B48A3EB4280}" sibTransId="{2CCD88C6-AB4A-4216-A934-2573B689A7CA}"/>
    <dgm:cxn modelId="{8EFE4772-4931-4394-8CC5-0AD3719D3D43}" type="presOf" srcId="{F944C113-4696-4D6C-952A-9C0BD8E874BC}" destId="{4EC135D7-3B82-408A-9EFF-86AF23121A38}" srcOrd="0" destOrd="0" presId="urn:microsoft.com/office/officeart/2018/5/layout/CenteredIconLabelDescriptionList"/>
    <dgm:cxn modelId="{ECB93274-285F-475A-A34D-5A53632CF5CC}" type="presOf" srcId="{770E25EC-1353-4273-8D28-E6D3C00D527B}" destId="{CA67D820-698F-47F7-90A1-7F67CD72CC66}" srcOrd="0" destOrd="0" presId="urn:microsoft.com/office/officeart/2018/5/layout/CenteredIconLabelDescriptionList"/>
    <dgm:cxn modelId="{C476188D-C12B-4D8A-A4CB-44CA65CD8D47}" type="presOf" srcId="{C0E42D33-9CC9-4CB5-A82A-B7FC50B4AD27}" destId="{B51888DA-99DF-4454-ABAC-90D8EE72E9F1}" srcOrd="0" destOrd="1" presId="urn:microsoft.com/office/officeart/2018/5/layout/CenteredIconLabelDescriptionList"/>
    <dgm:cxn modelId="{C5918298-D324-48C1-A03F-E9178F83809D}" type="presOf" srcId="{DB03A22C-0DD4-4B18-B3EC-C6A831FB1C14}" destId="{17AFCE57-C29A-4A64-8AFF-7DA36CFCC377}" srcOrd="0" destOrd="0" presId="urn:microsoft.com/office/officeart/2018/5/layout/CenteredIconLabelDescriptionList"/>
    <dgm:cxn modelId="{5E3CBF9F-BA9A-485F-BFC3-0A3ACFC03850}" type="presOf" srcId="{25B76B39-7EC7-4109-8FB6-DEDE58EB5FAD}" destId="{B51888DA-99DF-4454-ABAC-90D8EE72E9F1}" srcOrd="0" destOrd="0" presId="urn:microsoft.com/office/officeart/2018/5/layout/CenteredIconLabelDescriptionList"/>
    <dgm:cxn modelId="{C5F23AA2-7726-429B-BCC4-922AB2D32704}" srcId="{F185688F-2053-4EC5-B568-F6E740C86EA6}" destId="{F944C113-4696-4D6C-952A-9C0BD8E874BC}" srcOrd="2" destOrd="0" parTransId="{B6108938-754E-4C66-B95C-9BA55B890D64}" sibTransId="{52DB1C45-BC1F-4AB8-A41C-632000B0B5B0}"/>
    <dgm:cxn modelId="{E6B68DA4-E2AF-4AC1-968E-A0018E23317E}" srcId="{F185688F-2053-4EC5-B568-F6E740C86EA6}" destId="{DB03A22C-0DD4-4B18-B3EC-C6A831FB1C14}" srcOrd="0" destOrd="0" parTransId="{55EAF33B-14EC-401C-8C0A-6AC42D0F3B22}" sibTransId="{2D94246C-5181-4EED-A358-D23F617EB060}"/>
    <dgm:cxn modelId="{3B1C0CBD-295A-48FF-9AAA-9BDBC7F6D34F}" srcId="{C2A4C1A9-96F7-411C-8EE2-D4FE6CFF450D}" destId="{770E25EC-1353-4273-8D28-E6D3C00D527B}" srcOrd="0" destOrd="0" parTransId="{F41B60A1-85F6-4D82-BCFD-E91CEAC74BCE}" sibTransId="{AE69E096-3A8D-4EE9-8B9C-429C441FC422}"/>
    <dgm:cxn modelId="{B28A94FA-36B7-4AD4-84E8-EA4F1F9DDE45}" type="presOf" srcId="{0D19A264-86D6-45CF-A2F6-97C8CA12E297}" destId="{6DA3643C-7C9A-4E58-BADC-28261F39BD71}" srcOrd="0" destOrd="0" presId="urn:microsoft.com/office/officeart/2018/5/layout/CenteredIconLabelDescriptionList"/>
    <dgm:cxn modelId="{1B9862EC-4A62-4B7A-880B-A6139D7541B1}" type="presParOf" srcId="{4D15E7D9-A87E-4BC6-8211-6F164FEFC40A}" destId="{982E0ECE-3CAF-4EA5-9BAA-163F9AAF651F}" srcOrd="0" destOrd="0" presId="urn:microsoft.com/office/officeart/2018/5/layout/CenteredIconLabelDescriptionList"/>
    <dgm:cxn modelId="{02A6BBBA-F0BC-48C0-AB0B-59BA371EA8F9}" type="presParOf" srcId="{982E0ECE-3CAF-4EA5-9BAA-163F9AAF651F}" destId="{2BC4576B-6847-40A0-9299-C4FBAFE1723C}" srcOrd="0" destOrd="0" presId="urn:microsoft.com/office/officeart/2018/5/layout/CenteredIconLabelDescriptionList"/>
    <dgm:cxn modelId="{85AE9C47-8129-44F6-A94C-E2D88F6CC3AE}" type="presParOf" srcId="{982E0ECE-3CAF-4EA5-9BAA-163F9AAF651F}" destId="{B2BEBF50-3757-4DBF-A35C-2989B5C53CE3}" srcOrd="1" destOrd="0" presId="urn:microsoft.com/office/officeart/2018/5/layout/CenteredIconLabelDescriptionList"/>
    <dgm:cxn modelId="{97A6D731-09FB-4E93-B502-D72800A5273F}" type="presParOf" srcId="{982E0ECE-3CAF-4EA5-9BAA-163F9AAF651F}" destId="{17AFCE57-C29A-4A64-8AFF-7DA36CFCC377}" srcOrd="2" destOrd="0" presId="urn:microsoft.com/office/officeart/2018/5/layout/CenteredIconLabelDescriptionList"/>
    <dgm:cxn modelId="{CBD717CD-58A2-436A-B719-9737C25D2903}" type="presParOf" srcId="{982E0ECE-3CAF-4EA5-9BAA-163F9AAF651F}" destId="{3C63DED6-674F-48A8-87BB-CC33DFB1FEED}" srcOrd="3" destOrd="0" presId="urn:microsoft.com/office/officeart/2018/5/layout/CenteredIconLabelDescriptionList"/>
    <dgm:cxn modelId="{DBA3E77F-6C96-4501-8219-9ED9FDF4858A}" type="presParOf" srcId="{982E0ECE-3CAF-4EA5-9BAA-163F9AAF651F}" destId="{6DA3643C-7C9A-4E58-BADC-28261F39BD71}" srcOrd="4" destOrd="0" presId="urn:microsoft.com/office/officeart/2018/5/layout/CenteredIconLabelDescriptionList"/>
    <dgm:cxn modelId="{E3FD78AB-F096-4692-AC43-A6EB8E8E6009}" type="presParOf" srcId="{4D15E7D9-A87E-4BC6-8211-6F164FEFC40A}" destId="{9F5FC648-8FB1-4616-9D0C-23E526B684BD}" srcOrd="1" destOrd="0" presId="urn:microsoft.com/office/officeart/2018/5/layout/CenteredIconLabelDescriptionList"/>
    <dgm:cxn modelId="{20FB3904-CA71-4894-AC8F-8964E65783F5}" type="presParOf" srcId="{4D15E7D9-A87E-4BC6-8211-6F164FEFC40A}" destId="{31D2B72D-6F31-4E01-AA0D-7B61C934BB08}" srcOrd="2" destOrd="0" presId="urn:microsoft.com/office/officeart/2018/5/layout/CenteredIconLabelDescriptionList"/>
    <dgm:cxn modelId="{86307F4E-07AE-4914-A536-7B95D7116690}" type="presParOf" srcId="{31D2B72D-6F31-4E01-AA0D-7B61C934BB08}" destId="{F87A5B9C-2BFF-409C-A31B-13F305252AD1}" srcOrd="0" destOrd="0" presId="urn:microsoft.com/office/officeart/2018/5/layout/CenteredIconLabelDescriptionList"/>
    <dgm:cxn modelId="{8BCAC380-FD8C-49AD-8500-B0151C632927}" type="presParOf" srcId="{31D2B72D-6F31-4E01-AA0D-7B61C934BB08}" destId="{C45782B6-B42E-4B2B-8A47-2D811A5DED6C}" srcOrd="1" destOrd="0" presId="urn:microsoft.com/office/officeart/2018/5/layout/CenteredIconLabelDescriptionList"/>
    <dgm:cxn modelId="{398E2411-9338-49A0-9FF9-AF5E1AE4949B}" type="presParOf" srcId="{31D2B72D-6F31-4E01-AA0D-7B61C934BB08}" destId="{A8DA06EA-0E20-44E3-B47B-E23C41B73E49}" srcOrd="2" destOrd="0" presId="urn:microsoft.com/office/officeart/2018/5/layout/CenteredIconLabelDescriptionList"/>
    <dgm:cxn modelId="{C15F92F0-8614-4E8B-B6B0-20D348CEBCC6}" type="presParOf" srcId="{31D2B72D-6F31-4E01-AA0D-7B61C934BB08}" destId="{A8FCC0E7-DC9A-448B-AABA-279B382BE7DC}" srcOrd="3" destOrd="0" presId="urn:microsoft.com/office/officeart/2018/5/layout/CenteredIconLabelDescriptionList"/>
    <dgm:cxn modelId="{86741CAB-A31A-4FB3-9BD1-FD139650836E}" type="presParOf" srcId="{31D2B72D-6F31-4E01-AA0D-7B61C934BB08}" destId="{CA67D820-698F-47F7-90A1-7F67CD72CC66}" srcOrd="4" destOrd="0" presId="urn:microsoft.com/office/officeart/2018/5/layout/CenteredIconLabelDescriptionList"/>
    <dgm:cxn modelId="{1A1C7D2C-B71A-4DD8-9EA3-EA6B93576DAD}" type="presParOf" srcId="{4D15E7D9-A87E-4BC6-8211-6F164FEFC40A}" destId="{6FAB0011-FF01-4913-8EA1-C6B1DC14233B}" srcOrd="3" destOrd="0" presId="urn:microsoft.com/office/officeart/2018/5/layout/CenteredIconLabelDescriptionList"/>
    <dgm:cxn modelId="{F9701B02-D620-4DE1-9294-3698D9231506}" type="presParOf" srcId="{4D15E7D9-A87E-4BC6-8211-6F164FEFC40A}" destId="{8248776B-92DB-4DC3-9DB8-AD4880CD2499}" srcOrd="4" destOrd="0" presId="urn:microsoft.com/office/officeart/2018/5/layout/CenteredIconLabelDescriptionList"/>
    <dgm:cxn modelId="{15332B2B-C199-4F5E-9B15-A3D07844935B}" type="presParOf" srcId="{8248776B-92DB-4DC3-9DB8-AD4880CD2499}" destId="{2BAD81E0-43A0-4E41-9686-70CE7431FBF4}" srcOrd="0" destOrd="0" presId="urn:microsoft.com/office/officeart/2018/5/layout/CenteredIconLabelDescriptionList"/>
    <dgm:cxn modelId="{9EF97DC7-4142-4B2E-A24B-2959831CF69E}" type="presParOf" srcId="{8248776B-92DB-4DC3-9DB8-AD4880CD2499}" destId="{E839C0AA-CD21-40CB-A41F-265AF69931A0}" srcOrd="1" destOrd="0" presId="urn:microsoft.com/office/officeart/2018/5/layout/CenteredIconLabelDescriptionList"/>
    <dgm:cxn modelId="{BE4B382E-C841-4977-BA3E-A444306751BD}" type="presParOf" srcId="{8248776B-92DB-4DC3-9DB8-AD4880CD2499}" destId="{4EC135D7-3B82-408A-9EFF-86AF23121A38}" srcOrd="2" destOrd="0" presId="urn:microsoft.com/office/officeart/2018/5/layout/CenteredIconLabelDescriptionList"/>
    <dgm:cxn modelId="{0E35A2A1-6D2F-4BED-9596-FF7DCD5B4909}" type="presParOf" srcId="{8248776B-92DB-4DC3-9DB8-AD4880CD2499}" destId="{4644ECFA-0C9A-4B46-ABF2-9C92CC675E8B}" srcOrd="3" destOrd="0" presId="urn:microsoft.com/office/officeart/2018/5/layout/CenteredIconLabelDescriptionList"/>
    <dgm:cxn modelId="{D1E9F145-80A8-4E22-AAA4-B808E1535FE6}" type="presParOf" srcId="{8248776B-92DB-4DC3-9DB8-AD4880CD2499}" destId="{B51888DA-99DF-4454-ABAC-90D8EE72E9F1}" srcOrd="4" destOrd="0" presId="urn:microsoft.com/office/officeart/2018/5/layout/CenteredIconLabelDescriptionList"/>
    <dgm:cxn modelId="{BE2F2E1A-30B1-47D9-933A-324D0663CD86}" type="presParOf" srcId="{4D15E7D9-A87E-4BC6-8211-6F164FEFC40A}" destId="{B48E40A9-FFB3-4D40-9498-30E12A38881D}" srcOrd="5" destOrd="0" presId="urn:microsoft.com/office/officeart/2018/5/layout/CenteredIconLabelDescriptionList"/>
    <dgm:cxn modelId="{3CA61FB5-7E03-4E8A-9780-923596171375}" type="presParOf" srcId="{4D15E7D9-A87E-4BC6-8211-6F164FEFC40A}" destId="{D62DCF88-14F1-407F-A9A4-0224A1188B93}" srcOrd="6" destOrd="0" presId="urn:microsoft.com/office/officeart/2018/5/layout/CenteredIconLabelDescriptionList"/>
    <dgm:cxn modelId="{12C7B3CF-1055-4669-908B-6C2BADE4BB94}" type="presParOf" srcId="{D62DCF88-14F1-407F-A9A4-0224A1188B93}" destId="{3E9AD763-66C0-43F0-ACAF-E14D86FCC20F}" srcOrd="0" destOrd="0" presId="urn:microsoft.com/office/officeart/2018/5/layout/CenteredIconLabelDescriptionList"/>
    <dgm:cxn modelId="{99C16D14-AA94-40B4-A6F6-FFB875D3E065}" type="presParOf" srcId="{D62DCF88-14F1-407F-A9A4-0224A1188B93}" destId="{C854CE32-74C1-4311-82B0-D1345BCFF7DF}" srcOrd="1" destOrd="0" presId="urn:microsoft.com/office/officeart/2018/5/layout/CenteredIconLabelDescriptionList"/>
    <dgm:cxn modelId="{1D32CB6B-122C-4BEA-A898-1B4D70983DC4}" type="presParOf" srcId="{D62DCF88-14F1-407F-A9A4-0224A1188B93}" destId="{0D4DC377-3148-4EA3-867A-2B73E7BFC84C}" srcOrd="2" destOrd="0" presId="urn:microsoft.com/office/officeart/2018/5/layout/CenteredIconLabelDescriptionList"/>
    <dgm:cxn modelId="{6E289B7E-91CA-49D3-BB00-99DA7D2A9E85}" type="presParOf" srcId="{D62DCF88-14F1-407F-A9A4-0224A1188B93}" destId="{07707C97-A7D3-4669-9145-DE98C2991793}" srcOrd="3" destOrd="0" presId="urn:microsoft.com/office/officeart/2018/5/layout/CenteredIconLabelDescriptionList"/>
    <dgm:cxn modelId="{E0560F5F-8F5E-4ECF-B232-6E3FFA180527}" type="presParOf" srcId="{D62DCF88-14F1-407F-A9A4-0224A1188B93}" destId="{CD143CDA-FB46-45D5-9388-13481F2B16B7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5D94C6-6E29-4B47-87CA-808F779416C6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FD3B428-BC62-4077-9090-F78274F51B2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dirty="0"/>
            <a:t>MS Excel · </a:t>
          </a:r>
          <a:endParaRPr lang="en-US" dirty="0"/>
        </a:p>
      </dgm:t>
    </dgm:pt>
    <dgm:pt modelId="{24526E1C-76BB-4711-B060-33E688C051D5}" type="parTrans" cxnId="{CC305596-2083-4EEF-9DD2-F1070EFDA94E}">
      <dgm:prSet/>
      <dgm:spPr/>
      <dgm:t>
        <a:bodyPr/>
        <a:lstStyle/>
        <a:p>
          <a:endParaRPr lang="en-US"/>
        </a:p>
      </dgm:t>
    </dgm:pt>
    <dgm:pt modelId="{01B34261-44E6-4BA8-8A2A-B007C5DC1665}" type="sibTrans" cxnId="{CC305596-2083-4EEF-9DD2-F1070EFDA94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4E9015A-7593-47DB-B978-5E782270352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Dataset provided (Statistics Dataset)</a:t>
          </a:r>
          <a:endParaRPr lang="en-US"/>
        </a:p>
      </dgm:t>
    </dgm:pt>
    <dgm:pt modelId="{DC96ED70-7F61-41DA-B058-BBD8EB05A8D8}" type="parTrans" cxnId="{90B6E658-298B-441D-AC21-B64A8B1D6690}">
      <dgm:prSet/>
      <dgm:spPr/>
      <dgm:t>
        <a:bodyPr/>
        <a:lstStyle/>
        <a:p>
          <a:endParaRPr lang="en-US"/>
        </a:p>
      </dgm:t>
    </dgm:pt>
    <dgm:pt modelId="{BDB14FA4-3E9B-479C-A7BD-24B4F76258AA}" type="sibTrans" cxnId="{90B6E658-298B-441D-AC21-B64A8B1D6690}">
      <dgm:prSet/>
      <dgm:spPr/>
      <dgm:t>
        <a:bodyPr/>
        <a:lstStyle/>
        <a:p>
          <a:endParaRPr lang="en-US"/>
        </a:p>
      </dgm:t>
    </dgm:pt>
    <dgm:pt modelId="{01322178-1BCB-44E7-A3F3-1956FE94D6BC}" type="pres">
      <dgm:prSet presAssocID="{005D94C6-6E29-4B47-87CA-808F779416C6}" presName="root" presStyleCnt="0">
        <dgm:presLayoutVars>
          <dgm:dir/>
          <dgm:resizeHandles val="exact"/>
        </dgm:presLayoutVars>
      </dgm:prSet>
      <dgm:spPr/>
    </dgm:pt>
    <dgm:pt modelId="{D3808395-96DE-4CE1-90C0-5C22C7840E15}" type="pres">
      <dgm:prSet presAssocID="{2FD3B428-BC62-4077-9090-F78274F51B2A}" presName="compNode" presStyleCnt="0"/>
      <dgm:spPr/>
    </dgm:pt>
    <dgm:pt modelId="{4B3CC2FD-B998-448E-A908-E6465A04573D}" type="pres">
      <dgm:prSet presAssocID="{2FD3B428-BC62-4077-9090-F78274F51B2A}" presName="bgRect" presStyleLbl="bgShp" presStyleIdx="0" presStyleCnt="2"/>
      <dgm:spPr/>
    </dgm:pt>
    <dgm:pt modelId="{6A99A813-418D-4CB1-AC12-FEF47ABDCAF4}" type="pres">
      <dgm:prSet presAssocID="{2FD3B428-BC62-4077-9090-F78274F51B2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BF87F69D-3131-4E94-B97E-F27FC6FC1C23}" type="pres">
      <dgm:prSet presAssocID="{2FD3B428-BC62-4077-9090-F78274F51B2A}" presName="spaceRect" presStyleCnt="0"/>
      <dgm:spPr/>
    </dgm:pt>
    <dgm:pt modelId="{437D1E6A-7CB6-4D0B-B1D7-ECD0C8051318}" type="pres">
      <dgm:prSet presAssocID="{2FD3B428-BC62-4077-9090-F78274F51B2A}" presName="parTx" presStyleLbl="revTx" presStyleIdx="0" presStyleCnt="2">
        <dgm:presLayoutVars>
          <dgm:chMax val="0"/>
          <dgm:chPref val="0"/>
        </dgm:presLayoutVars>
      </dgm:prSet>
      <dgm:spPr/>
    </dgm:pt>
    <dgm:pt modelId="{AB171113-1487-4CF4-B3FB-0BE7EC0974A9}" type="pres">
      <dgm:prSet presAssocID="{01B34261-44E6-4BA8-8A2A-B007C5DC1665}" presName="sibTrans" presStyleCnt="0"/>
      <dgm:spPr/>
    </dgm:pt>
    <dgm:pt modelId="{C7860793-9417-4B33-AC17-B7E921D597AE}" type="pres">
      <dgm:prSet presAssocID="{44E9015A-7593-47DB-B978-5E7822703523}" presName="compNode" presStyleCnt="0"/>
      <dgm:spPr/>
    </dgm:pt>
    <dgm:pt modelId="{0C97AF53-D9D2-4FFE-8880-909640EA7BF3}" type="pres">
      <dgm:prSet presAssocID="{44E9015A-7593-47DB-B978-5E7822703523}" presName="bgRect" presStyleLbl="bgShp" presStyleIdx="1" presStyleCnt="2"/>
      <dgm:spPr/>
    </dgm:pt>
    <dgm:pt modelId="{C24E242D-0EBD-4C37-8398-DD0A3063BB7B}" type="pres">
      <dgm:prSet presAssocID="{44E9015A-7593-47DB-B978-5E782270352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4E47F271-3803-44AE-88C4-D04812726042}" type="pres">
      <dgm:prSet presAssocID="{44E9015A-7593-47DB-B978-5E7822703523}" presName="spaceRect" presStyleCnt="0"/>
      <dgm:spPr/>
    </dgm:pt>
    <dgm:pt modelId="{44357221-0671-400E-9A81-851DAE4C5AE5}" type="pres">
      <dgm:prSet presAssocID="{44E9015A-7593-47DB-B978-5E7822703523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0CDDE460-6DE2-4395-A86C-C32D5B039E97}" type="presOf" srcId="{2FD3B428-BC62-4077-9090-F78274F51B2A}" destId="{437D1E6A-7CB6-4D0B-B1D7-ECD0C8051318}" srcOrd="0" destOrd="0" presId="urn:microsoft.com/office/officeart/2018/2/layout/IconVerticalSolidList"/>
    <dgm:cxn modelId="{90B6E658-298B-441D-AC21-B64A8B1D6690}" srcId="{005D94C6-6E29-4B47-87CA-808F779416C6}" destId="{44E9015A-7593-47DB-B978-5E7822703523}" srcOrd="1" destOrd="0" parTransId="{DC96ED70-7F61-41DA-B058-BBD8EB05A8D8}" sibTransId="{BDB14FA4-3E9B-479C-A7BD-24B4F76258AA}"/>
    <dgm:cxn modelId="{CC305596-2083-4EEF-9DD2-F1070EFDA94E}" srcId="{005D94C6-6E29-4B47-87CA-808F779416C6}" destId="{2FD3B428-BC62-4077-9090-F78274F51B2A}" srcOrd="0" destOrd="0" parTransId="{24526E1C-76BB-4711-B060-33E688C051D5}" sibTransId="{01B34261-44E6-4BA8-8A2A-B007C5DC1665}"/>
    <dgm:cxn modelId="{64D2AAAB-B862-4261-B99C-A6DE9FA105DF}" type="presOf" srcId="{44E9015A-7593-47DB-B978-5E7822703523}" destId="{44357221-0671-400E-9A81-851DAE4C5AE5}" srcOrd="0" destOrd="0" presId="urn:microsoft.com/office/officeart/2018/2/layout/IconVerticalSolidList"/>
    <dgm:cxn modelId="{F48414C2-0DD7-435A-8F68-D62CEF6CDA95}" type="presOf" srcId="{005D94C6-6E29-4B47-87CA-808F779416C6}" destId="{01322178-1BCB-44E7-A3F3-1956FE94D6BC}" srcOrd="0" destOrd="0" presId="urn:microsoft.com/office/officeart/2018/2/layout/IconVerticalSolidList"/>
    <dgm:cxn modelId="{8FE68B9F-BD2F-4951-B570-ABD8C97820CA}" type="presParOf" srcId="{01322178-1BCB-44E7-A3F3-1956FE94D6BC}" destId="{D3808395-96DE-4CE1-90C0-5C22C7840E15}" srcOrd="0" destOrd="0" presId="urn:microsoft.com/office/officeart/2018/2/layout/IconVerticalSolidList"/>
    <dgm:cxn modelId="{4D533CE7-CA3B-4000-B6DE-F43D192FBBC1}" type="presParOf" srcId="{D3808395-96DE-4CE1-90C0-5C22C7840E15}" destId="{4B3CC2FD-B998-448E-A908-E6465A04573D}" srcOrd="0" destOrd="0" presId="urn:microsoft.com/office/officeart/2018/2/layout/IconVerticalSolidList"/>
    <dgm:cxn modelId="{76F2A646-75E1-4A5E-B302-70DA16576E3E}" type="presParOf" srcId="{D3808395-96DE-4CE1-90C0-5C22C7840E15}" destId="{6A99A813-418D-4CB1-AC12-FEF47ABDCAF4}" srcOrd="1" destOrd="0" presId="urn:microsoft.com/office/officeart/2018/2/layout/IconVerticalSolidList"/>
    <dgm:cxn modelId="{71634E72-B51F-49D9-9E29-306F5F905839}" type="presParOf" srcId="{D3808395-96DE-4CE1-90C0-5C22C7840E15}" destId="{BF87F69D-3131-4E94-B97E-F27FC6FC1C23}" srcOrd="2" destOrd="0" presId="urn:microsoft.com/office/officeart/2018/2/layout/IconVerticalSolidList"/>
    <dgm:cxn modelId="{20075AB9-E7FA-4D33-89B8-2568587C4D3A}" type="presParOf" srcId="{D3808395-96DE-4CE1-90C0-5C22C7840E15}" destId="{437D1E6A-7CB6-4D0B-B1D7-ECD0C8051318}" srcOrd="3" destOrd="0" presId="urn:microsoft.com/office/officeart/2018/2/layout/IconVerticalSolidList"/>
    <dgm:cxn modelId="{04771CF3-56BA-4965-A514-FEACA724F8F8}" type="presParOf" srcId="{01322178-1BCB-44E7-A3F3-1956FE94D6BC}" destId="{AB171113-1487-4CF4-B3FB-0BE7EC0974A9}" srcOrd="1" destOrd="0" presId="urn:microsoft.com/office/officeart/2018/2/layout/IconVerticalSolidList"/>
    <dgm:cxn modelId="{456BCAA1-432A-4B94-A025-AB39DAC034F0}" type="presParOf" srcId="{01322178-1BCB-44E7-A3F3-1956FE94D6BC}" destId="{C7860793-9417-4B33-AC17-B7E921D597AE}" srcOrd="2" destOrd="0" presId="urn:microsoft.com/office/officeart/2018/2/layout/IconVerticalSolidList"/>
    <dgm:cxn modelId="{833895FD-444F-4380-8B8D-7A6A0B46BEA9}" type="presParOf" srcId="{C7860793-9417-4B33-AC17-B7E921D597AE}" destId="{0C97AF53-D9D2-4FFE-8880-909640EA7BF3}" srcOrd="0" destOrd="0" presId="urn:microsoft.com/office/officeart/2018/2/layout/IconVerticalSolidList"/>
    <dgm:cxn modelId="{465E6C7E-5F41-49EF-9109-862BF5AF9D69}" type="presParOf" srcId="{C7860793-9417-4B33-AC17-B7E921D597AE}" destId="{C24E242D-0EBD-4C37-8398-DD0A3063BB7B}" srcOrd="1" destOrd="0" presId="urn:microsoft.com/office/officeart/2018/2/layout/IconVerticalSolidList"/>
    <dgm:cxn modelId="{7D7EF958-4716-484A-AB03-001B53A359A7}" type="presParOf" srcId="{C7860793-9417-4B33-AC17-B7E921D597AE}" destId="{4E47F271-3803-44AE-88C4-D04812726042}" srcOrd="2" destOrd="0" presId="urn:microsoft.com/office/officeart/2018/2/layout/IconVerticalSolidList"/>
    <dgm:cxn modelId="{7435519E-51D3-4476-80B8-CB7504038F62}" type="presParOf" srcId="{C7860793-9417-4B33-AC17-B7E921D597AE}" destId="{44357221-0671-400E-9A81-851DAE4C5AE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B9E1493-F937-4E5E-BBB4-542645291415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5A82C2B-D753-4AD6-958D-E67E6E7859B7}">
      <dgm:prSet/>
      <dgm:spPr/>
      <dgm:t>
        <a:bodyPr/>
        <a:lstStyle/>
        <a:p>
          <a:r>
            <a:rPr lang="en-US" b="0" i="0"/>
            <a:t>A. </a:t>
          </a:r>
          <a:r>
            <a:rPr lang="en-US" b="1" i="0"/>
            <a:t>Hiring Analysis:</a:t>
          </a:r>
          <a:endParaRPr lang="en-US"/>
        </a:p>
      </dgm:t>
    </dgm:pt>
    <dgm:pt modelId="{E3E09CC2-4ED8-49E2-9658-6836D749226E}" type="parTrans" cxnId="{223C3C4B-750A-497D-958D-98E8BC830B6B}">
      <dgm:prSet/>
      <dgm:spPr/>
      <dgm:t>
        <a:bodyPr/>
        <a:lstStyle/>
        <a:p>
          <a:endParaRPr lang="en-US"/>
        </a:p>
      </dgm:t>
    </dgm:pt>
    <dgm:pt modelId="{232ACCC0-CC9B-4ED2-BCB9-1DC57CCF4716}" type="sibTrans" cxnId="{223C3C4B-750A-497D-958D-98E8BC830B6B}">
      <dgm:prSet/>
      <dgm:spPr/>
      <dgm:t>
        <a:bodyPr/>
        <a:lstStyle/>
        <a:p>
          <a:endParaRPr lang="en-US"/>
        </a:p>
      </dgm:t>
    </dgm:pt>
    <dgm:pt modelId="{50F62EE7-2432-44E6-9C7E-C7D457912E45}">
      <dgm:prSet/>
      <dgm:spPr/>
      <dgm:t>
        <a:bodyPr/>
        <a:lstStyle/>
        <a:p>
          <a:r>
            <a:rPr lang="en-US" b="0" i="0"/>
            <a:t>Determined the gender distribution of hires, providing insights into the company's efforts in promoting diversity and inclusion.</a:t>
          </a:r>
          <a:endParaRPr lang="en-US"/>
        </a:p>
      </dgm:t>
    </dgm:pt>
    <dgm:pt modelId="{B65CB5EC-3FF0-4135-B3A1-FAEF2EBE5491}" type="parTrans" cxnId="{E3783258-32EB-42BF-B264-B27709CA0C8F}">
      <dgm:prSet/>
      <dgm:spPr/>
      <dgm:t>
        <a:bodyPr/>
        <a:lstStyle/>
        <a:p>
          <a:endParaRPr lang="en-US"/>
        </a:p>
      </dgm:t>
    </dgm:pt>
    <dgm:pt modelId="{AE9C9434-3AB5-49C5-A463-C410FB68E5B9}" type="sibTrans" cxnId="{E3783258-32EB-42BF-B264-B27709CA0C8F}">
      <dgm:prSet/>
      <dgm:spPr/>
      <dgm:t>
        <a:bodyPr/>
        <a:lstStyle/>
        <a:p>
          <a:endParaRPr lang="en-US"/>
        </a:p>
      </dgm:t>
    </dgm:pt>
    <dgm:pt modelId="{74E90041-6F61-44BD-A2F5-6E8DD92E0CAC}">
      <dgm:prSet/>
      <dgm:spPr/>
      <dgm:t>
        <a:bodyPr/>
        <a:lstStyle/>
        <a:p>
          <a:r>
            <a:rPr lang="en-US" b="0" i="0"/>
            <a:t>B. </a:t>
          </a:r>
          <a:r>
            <a:rPr lang="en-US" b="1" i="0"/>
            <a:t>Salary Analysis:</a:t>
          </a:r>
          <a:endParaRPr lang="en-US"/>
        </a:p>
      </dgm:t>
    </dgm:pt>
    <dgm:pt modelId="{7201F2AC-2D6C-4F07-8FDE-7F71D6E7CE95}" type="parTrans" cxnId="{5ECFBA68-BF56-43F0-84F9-F3FEAFEEE158}">
      <dgm:prSet/>
      <dgm:spPr/>
      <dgm:t>
        <a:bodyPr/>
        <a:lstStyle/>
        <a:p>
          <a:endParaRPr lang="en-US"/>
        </a:p>
      </dgm:t>
    </dgm:pt>
    <dgm:pt modelId="{CF22F5DE-54FF-46A7-96DE-76B4FF1755A6}" type="sibTrans" cxnId="{5ECFBA68-BF56-43F0-84F9-F3FEAFEEE158}">
      <dgm:prSet/>
      <dgm:spPr/>
      <dgm:t>
        <a:bodyPr/>
        <a:lstStyle/>
        <a:p>
          <a:endParaRPr lang="en-US"/>
        </a:p>
      </dgm:t>
    </dgm:pt>
    <dgm:pt modelId="{A7565AF3-C6FE-4453-88C3-62FBE2A64C5D}">
      <dgm:prSet/>
      <dgm:spPr/>
      <dgm:t>
        <a:bodyPr/>
        <a:lstStyle/>
        <a:p>
          <a:r>
            <a:rPr lang="en-US" b="0" i="0"/>
            <a:t>Calculated the average salary, offering a clear understanding of the company's overall compensation structure.</a:t>
          </a:r>
          <a:endParaRPr lang="en-US"/>
        </a:p>
      </dgm:t>
    </dgm:pt>
    <dgm:pt modelId="{EBAD184C-E177-45FA-8439-D5F3D2553357}" type="parTrans" cxnId="{FBA4D8AC-B27D-458F-9B07-2129A0B74200}">
      <dgm:prSet/>
      <dgm:spPr/>
      <dgm:t>
        <a:bodyPr/>
        <a:lstStyle/>
        <a:p>
          <a:endParaRPr lang="en-US"/>
        </a:p>
      </dgm:t>
    </dgm:pt>
    <dgm:pt modelId="{3A4587BC-B36B-447B-AACC-F6F0A7A086D4}" type="sibTrans" cxnId="{FBA4D8AC-B27D-458F-9B07-2129A0B74200}">
      <dgm:prSet/>
      <dgm:spPr/>
      <dgm:t>
        <a:bodyPr/>
        <a:lstStyle/>
        <a:p>
          <a:endParaRPr lang="en-US"/>
        </a:p>
      </dgm:t>
    </dgm:pt>
    <dgm:pt modelId="{A62A45B0-9A97-43D7-AC6E-8282DFFB0513}">
      <dgm:prSet/>
      <dgm:spPr/>
      <dgm:t>
        <a:bodyPr/>
        <a:lstStyle/>
        <a:p>
          <a:r>
            <a:rPr lang="en-US" b="0" i="0"/>
            <a:t>C. </a:t>
          </a:r>
          <a:r>
            <a:rPr lang="en-US" b="1" i="0"/>
            <a:t>Salary Distribution:</a:t>
          </a:r>
          <a:endParaRPr lang="en-US"/>
        </a:p>
      </dgm:t>
    </dgm:pt>
    <dgm:pt modelId="{9C1F3763-56BF-46E1-B1E8-1A2941B0021A}" type="parTrans" cxnId="{609D1B4E-B4F9-4364-AE8C-A4DF029EE376}">
      <dgm:prSet/>
      <dgm:spPr/>
      <dgm:t>
        <a:bodyPr/>
        <a:lstStyle/>
        <a:p>
          <a:endParaRPr lang="en-US"/>
        </a:p>
      </dgm:t>
    </dgm:pt>
    <dgm:pt modelId="{200F05BC-6010-4AE8-961D-9EE1CE0EDC35}" type="sibTrans" cxnId="{609D1B4E-B4F9-4364-AE8C-A4DF029EE376}">
      <dgm:prSet/>
      <dgm:spPr/>
      <dgm:t>
        <a:bodyPr/>
        <a:lstStyle/>
        <a:p>
          <a:endParaRPr lang="en-US"/>
        </a:p>
      </dgm:t>
    </dgm:pt>
    <dgm:pt modelId="{74A53DE1-A296-46AD-AEFA-959102CD2E67}">
      <dgm:prSet/>
      <dgm:spPr/>
      <dgm:t>
        <a:bodyPr/>
        <a:lstStyle/>
        <a:p>
          <a:r>
            <a:rPr lang="en-US" b="0" i="0"/>
            <a:t>Created class intervals for salaries, facilitating a more nuanced exploration of salary distribution across different levels within the organization.</a:t>
          </a:r>
          <a:endParaRPr lang="en-US"/>
        </a:p>
      </dgm:t>
    </dgm:pt>
    <dgm:pt modelId="{53201443-FC64-4D86-880A-65745D3EA5E3}" type="parTrans" cxnId="{DD69D4B0-38DE-4891-B320-C323B3A4D834}">
      <dgm:prSet/>
      <dgm:spPr/>
      <dgm:t>
        <a:bodyPr/>
        <a:lstStyle/>
        <a:p>
          <a:endParaRPr lang="en-US"/>
        </a:p>
      </dgm:t>
    </dgm:pt>
    <dgm:pt modelId="{857BB0BD-2335-4283-870C-760896F86213}" type="sibTrans" cxnId="{DD69D4B0-38DE-4891-B320-C323B3A4D834}">
      <dgm:prSet/>
      <dgm:spPr/>
      <dgm:t>
        <a:bodyPr/>
        <a:lstStyle/>
        <a:p>
          <a:endParaRPr lang="en-US"/>
        </a:p>
      </dgm:t>
    </dgm:pt>
    <dgm:pt modelId="{8682DD9E-37FB-4D49-A17A-C607B6AAC840}">
      <dgm:prSet/>
      <dgm:spPr/>
      <dgm:t>
        <a:bodyPr/>
        <a:lstStyle/>
        <a:p>
          <a:r>
            <a:rPr lang="en-US" b="0" i="0"/>
            <a:t>D. </a:t>
          </a:r>
          <a:r>
            <a:rPr lang="en-US" b="1" i="0"/>
            <a:t>Departmental Analysis:</a:t>
          </a:r>
          <a:endParaRPr lang="en-US"/>
        </a:p>
      </dgm:t>
    </dgm:pt>
    <dgm:pt modelId="{B26F8749-4365-4960-A38B-54C11E9783E6}" type="parTrans" cxnId="{1537EC59-9304-4D7D-9B3F-3B21F4C06FB3}">
      <dgm:prSet/>
      <dgm:spPr/>
      <dgm:t>
        <a:bodyPr/>
        <a:lstStyle/>
        <a:p>
          <a:endParaRPr lang="en-US"/>
        </a:p>
      </dgm:t>
    </dgm:pt>
    <dgm:pt modelId="{93F74DF9-76EB-4D67-B9D8-8BFD7F690B48}" type="sibTrans" cxnId="{1537EC59-9304-4D7D-9B3F-3B21F4C06FB3}">
      <dgm:prSet/>
      <dgm:spPr/>
      <dgm:t>
        <a:bodyPr/>
        <a:lstStyle/>
        <a:p>
          <a:endParaRPr lang="en-US"/>
        </a:p>
      </dgm:t>
    </dgm:pt>
    <dgm:pt modelId="{10828A7A-AC52-4DFC-A679-CB0CF689AB13}">
      <dgm:prSet/>
      <dgm:spPr/>
      <dgm:t>
        <a:bodyPr/>
        <a:lstStyle/>
        <a:p>
          <a:r>
            <a:rPr lang="en-US" b="0" i="0"/>
            <a:t>Utilized visualizations such as pie charts or bar graphs to represent the distribution of employees across various departments.</a:t>
          </a:r>
          <a:endParaRPr lang="en-US"/>
        </a:p>
      </dgm:t>
    </dgm:pt>
    <dgm:pt modelId="{6620BC81-363F-4F3B-A5A6-D169110B8A8E}" type="parTrans" cxnId="{810DA34B-7FF1-416E-9768-8F15D2BA3BE0}">
      <dgm:prSet/>
      <dgm:spPr/>
      <dgm:t>
        <a:bodyPr/>
        <a:lstStyle/>
        <a:p>
          <a:endParaRPr lang="en-US"/>
        </a:p>
      </dgm:t>
    </dgm:pt>
    <dgm:pt modelId="{C8017593-4FAA-4DD8-9931-2B02ECB6CAC1}" type="sibTrans" cxnId="{810DA34B-7FF1-416E-9768-8F15D2BA3BE0}">
      <dgm:prSet/>
      <dgm:spPr/>
      <dgm:t>
        <a:bodyPr/>
        <a:lstStyle/>
        <a:p>
          <a:endParaRPr lang="en-US"/>
        </a:p>
      </dgm:t>
    </dgm:pt>
    <dgm:pt modelId="{BAF2388F-4A2C-417E-BC18-BB8A7EB484A2}">
      <dgm:prSet/>
      <dgm:spPr/>
      <dgm:t>
        <a:bodyPr/>
        <a:lstStyle/>
        <a:p>
          <a:r>
            <a:rPr lang="en-US" b="0" i="0"/>
            <a:t>Provided a visual snapshot of the organization's departmental composition.</a:t>
          </a:r>
          <a:endParaRPr lang="en-US"/>
        </a:p>
      </dgm:t>
    </dgm:pt>
    <dgm:pt modelId="{43746FA7-2569-4350-9009-003EB9A8E0AA}" type="parTrans" cxnId="{573F5183-FB02-450E-A889-0E2CFA2AC37D}">
      <dgm:prSet/>
      <dgm:spPr/>
      <dgm:t>
        <a:bodyPr/>
        <a:lstStyle/>
        <a:p>
          <a:endParaRPr lang="en-US"/>
        </a:p>
      </dgm:t>
    </dgm:pt>
    <dgm:pt modelId="{34009B1B-BF0F-43A0-A1AE-70822AC6A7BE}" type="sibTrans" cxnId="{573F5183-FB02-450E-A889-0E2CFA2AC37D}">
      <dgm:prSet/>
      <dgm:spPr/>
      <dgm:t>
        <a:bodyPr/>
        <a:lstStyle/>
        <a:p>
          <a:endParaRPr lang="en-US"/>
        </a:p>
      </dgm:t>
    </dgm:pt>
    <dgm:pt modelId="{09937BFB-8F98-4249-9AEB-930D15D8C803}">
      <dgm:prSet/>
      <dgm:spPr/>
      <dgm:t>
        <a:bodyPr/>
        <a:lstStyle/>
        <a:p>
          <a:r>
            <a:rPr lang="en-US" b="0" i="0"/>
            <a:t>E. </a:t>
          </a:r>
          <a:r>
            <a:rPr lang="en-US" b="1" i="0"/>
            <a:t>Position Tier Analysis:</a:t>
          </a:r>
          <a:endParaRPr lang="en-US"/>
        </a:p>
      </dgm:t>
    </dgm:pt>
    <dgm:pt modelId="{94E606D3-2955-45A5-8D30-8C7BDEE47522}" type="parTrans" cxnId="{13D56835-595A-4062-A7A2-805D9F2FF73B}">
      <dgm:prSet/>
      <dgm:spPr/>
      <dgm:t>
        <a:bodyPr/>
        <a:lstStyle/>
        <a:p>
          <a:endParaRPr lang="en-US"/>
        </a:p>
      </dgm:t>
    </dgm:pt>
    <dgm:pt modelId="{8CB187CD-67F3-4A31-A856-06DAAA96FB0B}" type="sibTrans" cxnId="{13D56835-595A-4062-A7A2-805D9F2FF73B}">
      <dgm:prSet/>
      <dgm:spPr/>
      <dgm:t>
        <a:bodyPr/>
        <a:lstStyle/>
        <a:p>
          <a:endParaRPr lang="en-US"/>
        </a:p>
      </dgm:t>
    </dgm:pt>
    <dgm:pt modelId="{B27F1628-E61F-4CF7-A219-67FB964BF2C5}">
      <dgm:prSet/>
      <dgm:spPr/>
      <dgm:t>
        <a:bodyPr/>
        <a:lstStyle/>
        <a:p>
          <a:r>
            <a:rPr lang="en-US" b="0" i="0"/>
            <a:t>Used charts or graphs to illustrate the distribution of positions across different tiers, aiding in the identification of organizational hierarchy and structure.</a:t>
          </a:r>
          <a:endParaRPr lang="en-US"/>
        </a:p>
      </dgm:t>
    </dgm:pt>
    <dgm:pt modelId="{D28A8515-0C96-4E68-AEE8-3856D1AFB48D}" type="parTrans" cxnId="{C34A00F0-7CA9-4612-8DC2-4DD9C6B64B72}">
      <dgm:prSet/>
      <dgm:spPr/>
      <dgm:t>
        <a:bodyPr/>
        <a:lstStyle/>
        <a:p>
          <a:endParaRPr lang="en-US"/>
        </a:p>
      </dgm:t>
    </dgm:pt>
    <dgm:pt modelId="{CADC9ED2-0916-44CE-9DF8-03F7CFFA8B92}" type="sibTrans" cxnId="{C34A00F0-7CA9-4612-8DC2-4DD9C6B64B72}">
      <dgm:prSet/>
      <dgm:spPr/>
      <dgm:t>
        <a:bodyPr/>
        <a:lstStyle/>
        <a:p>
          <a:endParaRPr lang="en-US"/>
        </a:p>
      </dgm:t>
    </dgm:pt>
    <dgm:pt modelId="{450E2EE5-687C-4A05-8C15-D9F14F8513FA}">
      <dgm:prSet/>
      <dgm:spPr/>
      <dgm:t>
        <a:bodyPr/>
        <a:lstStyle/>
        <a:p>
          <a:r>
            <a:rPr lang="en-US" b="0" i="0"/>
            <a:t>Offered insights into potential areas for talent development and succession planning</a:t>
          </a:r>
          <a:endParaRPr lang="en-US"/>
        </a:p>
      </dgm:t>
    </dgm:pt>
    <dgm:pt modelId="{CC518F26-0CCE-4C9D-8181-F588DDBB9CA1}" type="parTrans" cxnId="{170FB131-EA19-4E52-B717-9F6BD7494542}">
      <dgm:prSet/>
      <dgm:spPr/>
      <dgm:t>
        <a:bodyPr/>
        <a:lstStyle/>
        <a:p>
          <a:endParaRPr lang="en-US"/>
        </a:p>
      </dgm:t>
    </dgm:pt>
    <dgm:pt modelId="{A794C188-3D98-41EC-A0FA-DB43DBC0C94A}" type="sibTrans" cxnId="{170FB131-EA19-4E52-B717-9F6BD7494542}">
      <dgm:prSet/>
      <dgm:spPr/>
      <dgm:t>
        <a:bodyPr/>
        <a:lstStyle/>
        <a:p>
          <a:endParaRPr lang="en-US"/>
        </a:p>
      </dgm:t>
    </dgm:pt>
    <dgm:pt modelId="{6E74F3C5-788B-44E2-9DE5-E975E497EA4D}" type="pres">
      <dgm:prSet presAssocID="{0B9E1493-F937-4E5E-BBB4-542645291415}" presName="diagram" presStyleCnt="0">
        <dgm:presLayoutVars>
          <dgm:dir/>
          <dgm:resizeHandles val="exact"/>
        </dgm:presLayoutVars>
      </dgm:prSet>
      <dgm:spPr/>
    </dgm:pt>
    <dgm:pt modelId="{7F500FE1-1668-4671-8E1C-4497BD4DFC09}" type="pres">
      <dgm:prSet presAssocID="{B5A82C2B-D753-4AD6-958D-E67E6E7859B7}" presName="node" presStyleLbl="node1" presStyleIdx="0" presStyleCnt="5">
        <dgm:presLayoutVars>
          <dgm:bulletEnabled val="1"/>
        </dgm:presLayoutVars>
      </dgm:prSet>
      <dgm:spPr/>
    </dgm:pt>
    <dgm:pt modelId="{5B9FDBA3-D359-4B5D-9122-FEDE79FBB09B}" type="pres">
      <dgm:prSet presAssocID="{232ACCC0-CC9B-4ED2-BCB9-1DC57CCF4716}" presName="sibTrans" presStyleCnt="0"/>
      <dgm:spPr/>
    </dgm:pt>
    <dgm:pt modelId="{E7B19536-6940-4BEF-9A81-C9A9DF29F7CB}" type="pres">
      <dgm:prSet presAssocID="{74E90041-6F61-44BD-A2F5-6E8DD92E0CAC}" presName="node" presStyleLbl="node1" presStyleIdx="1" presStyleCnt="5">
        <dgm:presLayoutVars>
          <dgm:bulletEnabled val="1"/>
        </dgm:presLayoutVars>
      </dgm:prSet>
      <dgm:spPr/>
    </dgm:pt>
    <dgm:pt modelId="{E5DA8F0E-C7E9-402F-AB09-11037156E9F8}" type="pres">
      <dgm:prSet presAssocID="{CF22F5DE-54FF-46A7-96DE-76B4FF1755A6}" presName="sibTrans" presStyleCnt="0"/>
      <dgm:spPr/>
    </dgm:pt>
    <dgm:pt modelId="{88209A1D-6338-4EA4-93B9-9B228F11945E}" type="pres">
      <dgm:prSet presAssocID="{A62A45B0-9A97-43D7-AC6E-8282DFFB0513}" presName="node" presStyleLbl="node1" presStyleIdx="2" presStyleCnt="5">
        <dgm:presLayoutVars>
          <dgm:bulletEnabled val="1"/>
        </dgm:presLayoutVars>
      </dgm:prSet>
      <dgm:spPr/>
    </dgm:pt>
    <dgm:pt modelId="{F34E3578-4994-4913-8F26-5ADC49B3B202}" type="pres">
      <dgm:prSet presAssocID="{200F05BC-6010-4AE8-961D-9EE1CE0EDC35}" presName="sibTrans" presStyleCnt="0"/>
      <dgm:spPr/>
    </dgm:pt>
    <dgm:pt modelId="{15FE35C1-4139-4101-A80C-4F0ED7CC21C5}" type="pres">
      <dgm:prSet presAssocID="{8682DD9E-37FB-4D49-A17A-C607B6AAC840}" presName="node" presStyleLbl="node1" presStyleIdx="3" presStyleCnt="5">
        <dgm:presLayoutVars>
          <dgm:bulletEnabled val="1"/>
        </dgm:presLayoutVars>
      </dgm:prSet>
      <dgm:spPr/>
    </dgm:pt>
    <dgm:pt modelId="{5459FAC3-79C2-4428-A9C2-013E61B9CBF4}" type="pres">
      <dgm:prSet presAssocID="{93F74DF9-76EB-4D67-B9D8-8BFD7F690B48}" presName="sibTrans" presStyleCnt="0"/>
      <dgm:spPr/>
    </dgm:pt>
    <dgm:pt modelId="{E66050A8-0B56-4C18-B6C9-7E1F660C6AD8}" type="pres">
      <dgm:prSet presAssocID="{09937BFB-8F98-4249-9AEB-930D15D8C803}" presName="node" presStyleLbl="node1" presStyleIdx="4" presStyleCnt="5">
        <dgm:presLayoutVars>
          <dgm:bulletEnabled val="1"/>
        </dgm:presLayoutVars>
      </dgm:prSet>
      <dgm:spPr/>
    </dgm:pt>
  </dgm:ptLst>
  <dgm:cxnLst>
    <dgm:cxn modelId="{10DCB00B-77C1-46AA-969A-0312D7D50165}" type="presOf" srcId="{A62A45B0-9A97-43D7-AC6E-8282DFFB0513}" destId="{88209A1D-6338-4EA4-93B9-9B228F11945E}" srcOrd="0" destOrd="0" presId="urn:microsoft.com/office/officeart/2005/8/layout/default"/>
    <dgm:cxn modelId="{8886E320-A5F8-4BF3-99C1-A1921A912481}" type="presOf" srcId="{74A53DE1-A296-46AD-AEFA-959102CD2E67}" destId="{88209A1D-6338-4EA4-93B9-9B228F11945E}" srcOrd="0" destOrd="1" presId="urn:microsoft.com/office/officeart/2005/8/layout/default"/>
    <dgm:cxn modelId="{C1D3BB25-BAC5-4DE9-9996-E012984CB784}" type="presOf" srcId="{8682DD9E-37FB-4D49-A17A-C607B6AAC840}" destId="{15FE35C1-4139-4101-A80C-4F0ED7CC21C5}" srcOrd="0" destOrd="0" presId="urn:microsoft.com/office/officeart/2005/8/layout/default"/>
    <dgm:cxn modelId="{6987E62B-E333-4831-A6CA-9DA0D0EBC99B}" type="presOf" srcId="{B5A82C2B-D753-4AD6-958D-E67E6E7859B7}" destId="{7F500FE1-1668-4671-8E1C-4497BD4DFC09}" srcOrd="0" destOrd="0" presId="urn:microsoft.com/office/officeart/2005/8/layout/default"/>
    <dgm:cxn modelId="{170FB131-EA19-4E52-B717-9F6BD7494542}" srcId="{09937BFB-8F98-4249-9AEB-930D15D8C803}" destId="{450E2EE5-687C-4A05-8C15-D9F14F8513FA}" srcOrd="1" destOrd="0" parTransId="{CC518F26-0CCE-4C9D-8181-F588DDBB9CA1}" sibTransId="{A794C188-3D98-41EC-A0FA-DB43DBC0C94A}"/>
    <dgm:cxn modelId="{13D56835-595A-4062-A7A2-805D9F2FF73B}" srcId="{0B9E1493-F937-4E5E-BBB4-542645291415}" destId="{09937BFB-8F98-4249-9AEB-930D15D8C803}" srcOrd="4" destOrd="0" parTransId="{94E606D3-2955-45A5-8D30-8C7BDEE47522}" sibTransId="{8CB187CD-67F3-4A31-A856-06DAAA96FB0B}"/>
    <dgm:cxn modelId="{5ECFBA68-BF56-43F0-84F9-F3FEAFEEE158}" srcId="{0B9E1493-F937-4E5E-BBB4-542645291415}" destId="{74E90041-6F61-44BD-A2F5-6E8DD92E0CAC}" srcOrd="1" destOrd="0" parTransId="{7201F2AC-2D6C-4F07-8FDE-7F71D6E7CE95}" sibTransId="{CF22F5DE-54FF-46A7-96DE-76B4FF1755A6}"/>
    <dgm:cxn modelId="{223C3C4B-750A-497D-958D-98E8BC830B6B}" srcId="{0B9E1493-F937-4E5E-BBB4-542645291415}" destId="{B5A82C2B-D753-4AD6-958D-E67E6E7859B7}" srcOrd="0" destOrd="0" parTransId="{E3E09CC2-4ED8-49E2-9658-6836D749226E}" sibTransId="{232ACCC0-CC9B-4ED2-BCB9-1DC57CCF4716}"/>
    <dgm:cxn modelId="{810DA34B-7FF1-416E-9768-8F15D2BA3BE0}" srcId="{8682DD9E-37FB-4D49-A17A-C607B6AAC840}" destId="{10828A7A-AC52-4DFC-A679-CB0CF689AB13}" srcOrd="0" destOrd="0" parTransId="{6620BC81-363F-4F3B-A5A6-D169110B8A8E}" sibTransId="{C8017593-4FAA-4DD8-9931-2B02ECB6CAC1}"/>
    <dgm:cxn modelId="{C718426C-76D1-4B8E-9397-367D2CB02558}" type="presOf" srcId="{74E90041-6F61-44BD-A2F5-6E8DD92E0CAC}" destId="{E7B19536-6940-4BEF-9A81-C9A9DF29F7CB}" srcOrd="0" destOrd="0" presId="urn:microsoft.com/office/officeart/2005/8/layout/default"/>
    <dgm:cxn modelId="{609D1B4E-B4F9-4364-AE8C-A4DF029EE376}" srcId="{0B9E1493-F937-4E5E-BBB4-542645291415}" destId="{A62A45B0-9A97-43D7-AC6E-8282DFFB0513}" srcOrd="2" destOrd="0" parTransId="{9C1F3763-56BF-46E1-B1E8-1A2941B0021A}" sibTransId="{200F05BC-6010-4AE8-961D-9EE1CE0EDC35}"/>
    <dgm:cxn modelId="{36A1D250-030E-4964-8C7C-25A02BDE74EC}" type="presOf" srcId="{0B9E1493-F937-4E5E-BBB4-542645291415}" destId="{6E74F3C5-788B-44E2-9DE5-E975E497EA4D}" srcOrd="0" destOrd="0" presId="urn:microsoft.com/office/officeart/2005/8/layout/default"/>
    <dgm:cxn modelId="{E3783258-32EB-42BF-B264-B27709CA0C8F}" srcId="{B5A82C2B-D753-4AD6-958D-E67E6E7859B7}" destId="{50F62EE7-2432-44E6-9C7E-C7D457912E45}" srcOrd="0" destOrd="0" parTransId="{B65CB5EC-3FF0-4135-B3A1-FAEF2EBE5491}" sibTransId="{AE9C9434-3AB5-49C5-A463-C410FB68E5B9}"/>
    <dgm:cxn modelId="{1537EC59-9304-4D7D-9B3F-3B21F4C06FB3}" srcId="{0B9E1493-F937-4E5E-BBB4-542645291415}" destId="{8682DD9E-37FB-4D49-A17A-C607B6AAC840}" srcOrd="3" destOrd="0" parTransId="{B26F8749-4365-4960-A38B-54C11E9783E6}" sibTransId="{93F74DF9-76EB-4D67-B9D8-8BFD7F690B48}"/>
    <dgm:cxn modelId="{573F5183-FB02-450E-A889-0E2CFA2AC37D}" srcId="{8682DD9E-37FB-4D49-A17A-C607B6AAC840}" destId="{BAF2388F-4A2C-417E-BC18-BB8A7EB484A2}" srcOrd="1" destOrd="0" parTransId="{43746FA7-2569-4350-9009-003EB9A8E0AA}" sibTransId="{34009B1B-BF0F-43A0-A1AE-70822AC6A7BE}"/>
    <dgm:cxn modelId="{A146F18E-5542-420E-8AFB-BC5A5331E1F9}" type="presOf" srcId="{B27F1628-E61F-4CF7-A219-67FB964BF2C5}" destId="{E66050A8-0B56-4C18-B6C9-7E1F660C6AD8}" srcOrd="0" destOrd="1" presId="urn:microsoft.com/office/officeart/2005/8/layout/default"/>
    <dgm:cxn modelId="{7C382A99-2984-4AB5-A79D-1D0ADD042BBE}" type="presOf" srcId="{09937BFB-8F98-4249-9AEB-930D15D8C803}" destId="{E66050A8-0B56-4C18-B6C9-7E1F660C6AD8}" srcOrd="0" destOrd="0" presId="urn:microsoft.com/office/officeart/2005/8/layout/default"/>
    <dgm:cxn modelId="{AEE729A2-CBCF-4FD8-8541-4A05776AF401}" type="presOf" srcId="{BAF2388F-4A2C-417E-BC18-BB8A7EB484A2}" destId="{15FE35C1-4139-4101-A80C-4F0ED7CC21C5}" srcOrd="0" destOrd="2" presId="urn:microsoft.com/office/officeart/2005/8/layout/default"/>
    <dgm:cxn modelId="{FBA4D8AC-B27D-458F-9B07-2129A0B74200}" srcId="{74E90041-6F61-44BD-A2F5-6E8DD92E0CAC}" destId="{A7565AF3-C6FE-4453-88C3-62FBE2A64C5D}" srcOrd="0" destOrd="0" parTransId="{EBAD184C-E177-45FA-8439-D5F3D2553357}" sibTransId="{3A4587BC-B36B-447B-AACC-F6F0A7A086D4}"/>
    <dgm:cxn modelId="{DD69D4B0-38DE-4891-B320-C323B3A4D834}" srcId="{A62A45B0-9A97-43D7-AC6E-8282DFFB0513}" destId="{74A53DE1-A296-46AD-AEFA-959102CD2E67}" srcOrd="0" destOrd="0" parTransId="{53201443-FC64-4D86-880A-65745D3EA5E3}" sibTransId="{857BB0BD-2335-4283-870C-760896F86213}"/>
    <dgm:cxn modelId="{970590E7-3473-4ECC-B09A-408B71B90EC3}" type="presOf" srcId="{450E2EE5-687C-4A05-8C15-D9F14F8513FA}" destId="{E66050A8-0B56-4C18-B6C9-7E1F660C6AD8}" srcOrd="0" destOrd="2" presId="urn:microsoft.com/office/officeart/2005/8/layout/default"/>
    <dgm:cxn modelId="{CAF119EB-2D54-410E-BCD1-1FF6B506C1AE}" type="presOf" srcId="{50F62EE7-2432-44E6-9C7E-C7D457912E45}" destId="{7F500FE1-1668-4671-8E1C-4497BD4DFC09}" srcOrd="0" destOrd="1" presId="urn:microsoft.com/office/officeart/2005/8/layout/default"/>
    <dgm:cxn modelId="{C0F5AFED-1505-446B-B3B7-1D47DC94D211}" type="presOf" srcId="{A7565AF3-C6FE-4453-88C3-62FBE2A64C5D}" destId="{E7B19536-6940-4BEF-9A81-C9A9DF29F7CB}" srcOrd="0" destOrd="1" presId="urn:microsoft.com/office/officeart/2005/8/layout/default"/>
    <dgm:cxn modelId="{C34A00F0-7CA9-4612-8DC2-4DD9C6B64B72}" srcId="{09937BFB-8F98-4249-9AEB-930D15D8C803}" destId="{B27F1628-E61F-4CF7-A219-67FB964BF2C5}" srcOrd="0" destOrd="0" parTransId="{D28A8515-0C96-4E68-AEE8-3856D1AFB48D}" sibTransId="{CADC9ED2-0916-44CE-9DF8-03F7CFFA8B92}"/>
    <dgm:cxn modelId="{90969EF7-1933-4D32-AFD8-E15B6C43DB68}" type="presOf" srcId="{10828A7A-AC52-4DFC-A679-CB0CF689AB13}" destId="{15FE35C1-4139-4101-A80C-4F0ED7CC21C5}" srcOrd="0" destOrd="1" presId="urn:microsoft.com/office/officeart/2005/8/layout/default"/>
    <dgm:cxn modelId="{50E2D9D6-33AC-422F-8652-6CEFD82859E0}" type="presParOf" srcId="{6E74F3C5-788B-44E2-9DE5-E975E497EA4D}" destId="{7F500FE1-1668-4671-8E1C-4497BD4DFC09}" srcOrd="0" destOrd="0" presId="urn:microsoft.com/office/officeart/2005/8/layout/default"/>
    <dgm:cxn modelId="{57D59377-A53B-4340-9692-B1D6CD937DB8}" type="presParOf" srcId="{6E74F3C5-788B-44E2-9DE5-E975E497EA4D}" destId="{5B9FDBA3-D359-4B5D-9122-FEDE79FBB09B}" srcOrd="1" destOrd="0" presId="urn:microsoft.com/office/officeart/2005/8/layout/default"/>
    <dgm:cxn modelId="{22954602-45A3-40B1-A9E9-23599E9ABA07}" type="presParOf" srcId="{6E74F3C5-788B-44E2-9DE5-E975E497EA4D}" destId="{E7B19536-6940-4BEF-9A81-C9A9DF29F7CB}" srcOrd="2" destOrd="0" presId="urn:microsoft.com/office/officeart/2005/8/layout/default"/>
    <dgm:cxn modelId="{3562CF1B-9EB3-4639-88B4-6DDB069D0E26}" type="presParOf" srcId="{6E74F3C5-788B-44E2-9DE5-E975E497EA4D}" destId="{E5DA8F0E-C7E9-402F-AB09-11037156E9F8}" srcOrd="3" destOrd="0" presId="urn:microsoft.com/office/officeart/2005/8/layout/default"/>
    <dgm:cxn modelId="{1C68B125-9B7B-4ABF-B2A0-5E2F103A038D}" type="presParOf" srcId="{6E74F3C5-788B-44E2-9DE5-E975E497EA4D}" destId="{88209A1D-6338-4EA4-93B9-9B228F11945E}" srcOrd="4" destOrd="0" presId="urn:microsoft.com/office/officeart/2005/8/layout/default"/>
    <dgm:cxn modelId="{85D68021-85C2-4B86-BF2B-F16D4D93E8AC}" type="presParOf" srcId="{6E74F3C5-788B-44E2-9DE5-E975E497EA4D}" destId="{F34E3578-4994-4913-8F26-5ADC49B3B202}" srcOrd="5" destOrd="0" presId="urn:microsoft.com/office/officeart/2005/8/layout/default"/>
    <dgm:cxn modelId="{824E7194-C577-437B-88FC-4BAEE598F9A8}" type="presParOf" srcId="{6E74F3C5-788B-44E2-9DE5-E975E497EA4D}" destId="{15FE35C1-4139-4101-A80C-4F0ED7CC21C5}" srcOrd="6" destOrd="0" presId="urn:microsoft.com/office/officeart/2005/8/layout/default"/>
    <dgm:cxn modelId="{4A88660D-6F6D-4003-9F19-6FE8744B6764}" type="presParOf" srcId="{6E74F3C5-788B-44E2-9DE5-E975E497EA4D}" destId="{5459FAC3-79C2-4428-A9C2-013E61B9CBF4}" srcOrd="7" destOrd="0" presId="urn:microsoft.com/office/officeart/2005/8/layout/default"/>
    <dgm:cxn modelId="{A8A4736A-23EB-4A72-891D-B94B6608B819}" type="presParOf" srcId="{6E74F3C5-788B-44E2-9DE5-E975E497EA4D}" destId="{E66050A8-0B56-4C18-B6C9-7E1F660C6AD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0DE9E7C-925A-4740-B23E-65168A74FDE7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3B30C58-D6EA-413F-9F62-EA3159624697}">
      <dgm:prSet/>
      <dgm:spPr/>
      <dgm:t>
        <a:bodyPr/>
        <a:lstStyle/>
        <a:p>
          <a:r>
            <a:rPr lang="en-US" b="0" i="0"/>
            <a:t>Identified areas of gender diversity and potential gender imbalances in hiring practices.</a:t>
          </a:r>
          <a:endParaRPr lang="en-US"/>
        </a:p>
      </dgm:t>
    </dgm:pt>
    <dgm:pt modelId="{57F5FFCE-B001-4AE3-8185-49252D8FEBCC}" type="parTrans" cxnId="{8197ED96-46EE-480F-BF84-BD8B6AF06BE5}">
      <dgm:prSet/>
      <dgm:spPr/>
      <dgm:t>
        <a:bodyPr/>
        <a:lstStyle/>
        <a:p>
          <a:endParaRPr lang="en-US"/>
        </a:p>
      </dgm:t>
    </dgm:pt>
    <dgm:pt modelId="{AC61F352-4AED-4663-8DCA-FD9DDE0A8887}" type="sibTrans" cxnId="{8197ED96-46EE-480F-BF84-BD8B6AF06BE5}">
      <dgm:prSet/>
      <dgm:spPr/>
      <dgm:t>
        <a:bodyPr/>
        <a:lstStyle/>
        <a:p>
          <a:endParaRPr lang="en-US"/>
        </a:p>
      </dgm:t>
    </dgm:pt>
    <dgm:pt modelId="{A223A0A9-0B6C-4E42-B07E-B14875DE46D1}">
      <dgm:prSet/>
      <dgm:spPr/>
      <dgm:t>
        <a:bodyPr/>
        <a:lstStyle/>
        <a:p>
          <a:r>
            <a:rPr lang="en-US" b="0" i="0"/>
            <a:t>Revealed the company's average salary, aiding in benchmarking against industry standards.</a:t>
          </a:r>
          <a:endParaRPr lang="en-US"/>
        </a:p>
      </dgm:t>
    </dgm:pt>
    <dgm:pt modelId="{52E85254-F2E5-49AD-9EF8-48EC0ABAA2F7}" type="parTrans" cxnId="{799880CE-571D-4010-B674-8174DDC7FD5E}">
      <dgm:prSet/>
      <dgm:spPr/>
      <dgm:t>
        <a:bodyPr/>
        <a:lstStyle/>
        <a:p>
          <a:endParaRPr lang="en-US"/>
        </a:p>
      </dgm:t>
    </dgm:pt>
    <dgm:pt modelId="{6DCC0926-C522-456F-B6CD-A4DC38A8C1F5}" type="sibTrans" cxnId="{799880CE-571D-4010-B674-8174DDC7FD5E}">
      <dgm:prSet/>
      <dgm:spPr/>
      <dgm:t>
        <a:bodyPr/>
        <a:lstStyle/>
        <a:p>
          <a:endParaRPr lang="en-US"/>
        </a:p>
      </dgm:t>
    </dgm:pt>
    <dgm:pt modelId="{DEADD928-9EA0-4240-B193-F27D177F5F21}">
      <dgm:prSet/>
      <dgm:spPr/>
      <dgm:t>
        <a:bodyPr/>
        <a:lstStyle/>
        <a:p>
          <a:r>
            <a:rPr lang="en-US" b="0" i="0"/>
            <a:t>Explored the distribution of salaries across class intervals, providing insights into compensation patterns.</a:t>
          </a:r>
          <a:endParaRPr lang="en-US"/>
        </a:p>
      </dgm:t>
    </dgm:pt>
    <dgm:pt modelId="{DE8533FE-7E28-455A-89C8-E5016EAC1E48}" type="parTrans" cxnId="{8F519E17-CFEC-4BA8-AC99-0C51917D9665}">
      <dgm:prSet/>
      <dgm:spPr/>
      <dgm:t>
        <a:bodyPr/>
        <a:lstStyle/>
        <a:p>
          <a:endParaRPr lang="en-US"/>
        </a:p>
      </dgm:t>
    </dgm:pt>
    <dgm:pt modelId="{545E6D43-8321-4392-B8AB-BB941AED0B20}" type="sibTrans" cxnId="{8F519E17-CFEC-4BA8-AC99-0C51917D9665}">
      <dgm:prSet/>
      <dgm:spPr/>
      <dgm:t>
        <a:bodyPr/>
        <a:lstStyle/>
        <a:p>
          <a:endParaRPr lang="en-US"/>
        </a:p>
      </dgm:t>
    </dgm:pt>
    <dgm:pt modelId="{587167EC-6EB0-45A8-81FA-5B82C0284630}">
      <dgm:prSet/>
      <dgm:spPr/>
      <dgm:t>
        <a:bodyPr/>
        <a:lstStyle/>
        <a:p>
          <a:r>
            <a:rPr lang="en-US" b="0" i="0"/>
            <a:t>Visualized departmental composition, aiding in understanding workforce distribution.</a:t>
          </a:r>
          <a:endParaRPr lang="en-US"/>
        </a:p>
      </dgm:t>
    </dgm:pt>
    <dgm:pt modelId="{DDD53480-47AA-4D40-B84C-4D7697714421}" type="parTrans" cxnId="{AF724801-1710-480A-8A7D-A8A2E427F635}">
      <dgm:prSet/>
      <dgm:spPr/>
      <dgm:t>
        <a:bodyPr/>
        <a:lstStyle/>
        <a:p>
          <a:endParaRPr lang="en-US"/>
        </a:p>
      </dgm:t>
    </dgm:pt>
    <dgm:pt modelId="{AC96CF42-FFE3-4380-B11D-8656B42C9A34}" type="sibTrans" cxnId="{AF724801-1710-480A-8A7D-A8A2E427F635}">
      <dgm:prSet/>
      <dgm:spPr/>
      <dgm:t>
        <a:bodyPr/>
        <a:lstStyle/>
        <a:p>
          <a:endParaRPr lang="en-US"/>
        </a:p>
      </dgm:t>
    </dgm:pt>
    <dgm:pt modelId="{7F21B11A-F136-4407-8969-B62BD6753662}">
      <dgm:prSet/>
      <dgm:spPr/>
      <dgm:t>
        <a:bodyPr/>
        <a:lstStyle/>
        <a:p>
          <a:r>
            <a:rPr lang="en-US" b="0" i="0"/>
            <a:t>Illustrated position tiers, offering insights into the hierarchical structure of the organization.</a:t>
          </a:r>
          <a:endParaRPr lang="en-US"/>
        </a:p>
      </dgm:t>
    </dgm:pt>
    <dgm:pt modelId="{F7B6F62E-8C1F-4E83-8DDD-BE4649D7D065}" type="parTrans" cxnId="{44664CBA-1F7B-42C2-AE52-927C991583AC}">
      <dgm:prSet/>
      <dgm:spPr/>
      <dgm:t>
        <a:bodyPr/>
        <a:lstStyle/>
        <a:p>
          <a:endParaRPr lang="en-US"/>
        </a:p>
      </dgm:t>
    </dgm:pt>
    <dgm:pt modelId="{8EE59E0B-2B4F-4FB4-B406-B43AF61C72F6}" type="sibTrans" cxnId="{44664CBA-1F7B-42C2-AE52-927C991583AC}">
      <dgm:prSet/>
      <dgm:spPr/>
      <dgm:t>
        <a:bodyPr/>
        <a:lstStyle/>
        <a:p>
          <a:endParaRPr lang="en-US"/>
        </a:p>
      </dgm:t>
    </dgm:pt>
    <dgm:pt modelId="{519736B9-6D5A-4F03-B58F-49E3CC80B8A8}" type="pres">
      <dgm:prSet presAssocID="{80DE9E7C-925A-4740-B23E-65168A74FDE7}" presName="linear" presStyleCnt="0">
        <dgm:presLayoutVars>
          <dgm:animLvl val="lvl"/>
          <dgm:resizeHandles val="exact"/>
        </dgm:presLayoutVars>
      </dgm:prSet>
      <dgm:spPr/>
    </dgm:pt>
    <dgm:pt modelId="{ED83629D-19FC-4DCC-BF25-BF485231F3E7}" type="pres">
      <dgm:prSet presAssocID="{A3B30C58-D6EA-413F-9F62-EA315962469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8ED183F-332C-4317-B2F4-2C130E709E2B}" type="pres">
      <dgm:prSet presAssocID="{AC61F352-4AED-4663-8DCA-FD9DDE0A8887}" presName="spacer" presStyleCnt="0"/>
      <dgm:spPr/>
    </dgm:pt>
    <dgm:pt modelId="{6361D0FF-BD3E-4353-9B5F-804B727E364E}" type="pres">
      <dgm:prSet presAssocID="{A223A0A9-0B6C-4E42-B07E-B14875DE46D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EFB32C3-0576-41A3-A96D-B062B162F458}" type="pres">
      <dgm:prSet presAssocID="{6DCC0926-C522-456F-B6CD-A4DC38A8C1F5}" presName="spacer" presStyleCnt="0"/>
      <dgm:spPr/>
    </dgm:pt>
    <dgm:pt modelId="{E7ACEAAB-DEA0-4FE4-BBC4-DCAB6A5D609F}" type="pres">
      <dgm:prSet presAssocID="{DEADD928-9EA0-4240-B193-F27D177F5F2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EC685AA-0872-40BE-819E-0EF4CC9929CA}" type="pres">
      <dgm:prSet presAssocID="{545E6D43-8321-4392-B8AB-BB941AED0B20}" presName="spacer" presStyleCnt="0"/>
      <dgm:spPr/>
    </dgm:pt>
    <dgm:pt modelId="{6C061BB0-D451-4ABB-8BA6-69690F343CAC}" type="pres">
      <dgm:prSet presAssocID="{587167EC-6EB0-45A8-81FA-5B82C0284630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EBA86DE-013B-4FF5-A911-F8EA2E1C5508}" type="pres">
      <dgm:prSet presAssocID="{AC96CF42-FFE3-4380-B11D-8656B42C9A34}" presName="spacer" presStyleCnt="0"/>
      <dgm:spPr/>
    </dgm:pt>
    <dgm:pt modelId="{6584E993-A780-4056-B49C-919EBD5F6907}" type="pres">
      <dgm:prSet presAssocID="{7F21B11A-F136-4407-8969-B62BD6753662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AF724801-1710-480A-8A7D-A8A2E427F635}" srcId="{80DE9E7C-925A-4740-B23E-65168A74FDE7}" destId="{587167EC-6EB0-45A8-81FA-5B82C0284630}" srcOrd="3" destOrd="0" parTransId="{DDD53480-47AA-4D40-B84C-4D7697714421}" sibTransId="{AC96CF42-FFE3-4380-B11D-8656B42C9A34}"/>
    <dgm:cxn modelId="{9CB6B30E-D82A-4673-9803-37E5753D037A}" type="presOf" srcId="{A3B30C58-D6EA-413F-9F62-EA3159624697}" destId="{ED83629D-19FC-4DCC-BF25-BF485231F3E7}" srcOrd="0" destOrd="0" presId="urn:microsoft.com/office/officeart/2005/8/layout/vList2"/>
    <dgm:cxn modelId="{8F519E17-CFEC-4BA8-AC99-0C51917D9665}" srcId="{80DE9E7C-925A-4740-B23E-65168A74FDE7}" destId="{DEADD928-9EA0-4240-B193-F27D177F5F21}" srcOrd="2" destOrd="0" parTransId="{DE8533FE-7E28-455A-89C8-E5016EAC1E48}" sibTransId="{545E6D43-8321-4392-B8AB-BB941AED0B20}"/>
    <dgm:cxn modelId="{2EE93A70-B66F-436D-AE13-E2482BCA9436}" type="presOf" srcId="{DEADD928-9EA0-4240-B193-F27D177F5F21}" destId="{E7ACEAAB-DEA0-4FE4-BBC4-DCAB6A5D609F}" srcOrd="0" destOrd="0" presId="urn:microsoft.com/office/officeart/2005/8/layout/vList2"/>
    <dgm:cxn modelId="{5553E879-B259-4006-B232-F4E522CA722A}" type="presOf" srcId="{7F21B11A-F136-4407-8969-B62BD6753662}" destId="{6584E993-A780-4056-B49C-919EBD5F6907}" srcOrd="0" destOrd="0" presId="urn:microsoft.com/office/officeart/2005/8/layout/vList2"/>
    <dgm:cxn modelId="{8870888E-8056-46B1-8522-E335AE86AA72}" type="presOf" srcId="{80DE9E7C-925A-4740-B23E-65168A74FDE7}" destId="{519736B9-6D5A-4F03-B58F-49E3CC80B8A8}" srcOrd="0" destOrd="0" presId="urn:microsoft.com/office/officeart/2005/8/layout/vList2"/>
    <dgm:cxn modelId="{8197ED96-46EE-480F-BF84-BD8B6AF06BE5}" srcId="{80DE9E7C-925A-4740-B23E-65168A74FDE7}" destId="{A3B30C58-D6EA-413F-9F62-EA3159624697}" srcOrd="0" destOrd="0" parTransId="{57F5FFCE-B001-4AE3-8185-49252D8FEBCC}" sibTransId="{AC61F352-4AED-4663-8DCA-FD9DDE0A8887}"/>
    <dgm:cxn modelId="{7D259C9F-9D1C-47A7-B7C4-F0A539B70A9C}" type="presOf" srcId="{587167EC-6EB0-45A8-81FA-5B82C0284630}" destId="{6C061BB0-D451-4ABB-8BA6-69690F343CAC}" srcOrd="0" destOrd="0" presId="urn:microsoft.com/office/officeart/2005/8/layout/vList2"/>
    <dgm:cxn modelId="{F5539AA9-DC2C-4F22-B3E1-06AAD71FCD4D}" type="presOf" srcId="{A223A0A9-0B6C-4E42-B07E-B14875DE46D1}" destId="{6361D0FF-BD3E-4353-9B5F-804B727E364E}" srcOrd="0" destOrd="0" presId="urn:microsoft.com/office/officeart/2005/8/layout/vList2"/>
    <dgm:cxn modelId="{44664CBA-1F7B-42C2-AE52-927C991583AC}" srcId="{80DE9E7C-925A-4740-B23E-65168A74FDE7}" destId="{7F21B11A-F136-4407-8969-B62BD6753662}" srcOrd="4" destOrd="0" parTransId="{F7B6F62E-8C1F-4E83-8DDD-BE4649D7D065}" sibTransId="{8EE59E0B-2B4F-4FB4-B406-B43AF61C72F6}"/>
    <dgm:cxn modelId="{799880CE-571D-4010-B674-8174DDC7FD5E}" srcId="{80DE9E7C-925A-4740-B23E-65168A74FDE7}" destId="{A223A0A9-0B6C-4E42-B07E-B14875DE46D1}" srcOrd="1" destOrd="0" parTransId="{52E85254-F2E5-49AD-9EF8-48EC0ABAA2F7}" sibTransId="{6DCC0926-C522-456F-B6CD-A4DC38A8C1F5}"/>
    <dgm:cxn modelId="{AB95F3D8-3A8C-4B5E-A2F2-7B68817CA53D}" type="presParOf" srcId="{519736B9-6D5A-4F03-B58F-49E3CC80B8A8}" destId="{ED83629D-19FC-4DCC-BF25-BF485231F3E7}" srcOrd="0" destOrd="0" presId="urn:microsoft.com/office/officeart/2005/8/layout/vList2"/>
    <dgm:cxn modelId="{3E57F63C-FEEB-4DC4-B4A0-8859A3A59EE8}" type="presParOf" srcId="{519736B9-6D5A-4F03-B58F-49E3CC80B8A8}" destId="{18ED183F-332C-4317-B2F4-2C130E709E2B}" srcOrd="1" destOrd="0" presId="urn:microsoft.com/office/officeart/2005/8/layout/vList2"/>
    <dgm:cxn modelId="{952E4639-723B-4079-9888-7C8DAB002710}" type="presParOf" srcId="{519736B9-6D5A-4F03-B58F-49E3CC80B8A8}" destId="{6361D0FF-BD3E-4353-9B5F-804B727E364E}" srcOrd="2" destOrd="0" presId="urn:microsoft.com/office/officeart/2005/8/layout/vList2"/>
    <dgm:cxn modelId="{A3C4A4FB-B8AC-4D80-8C5F-E67F6AED52DE}" type="presParOf" srcId="{519736B9-6D5A-4F03-B58F-49E3CC80B8A8}" destId="{CEFB32C3-0576-41A3-A96D-B062B162F458}" srcOrd="3" destOrd="0" presId="urn:microsoft.com/office/officeart/2005/8/layout/vList2"/>
    <dgm:cxn modelId="{2DBACD42-24A0-4CE5-B99A-C1BC70B5C9EE}" type="presParOf" srcId="{519736B9-6D5A-4F03-B58F-49E3CC80B8A8}" destId="{E7ACEAAB-DEA0-4FE4-BBC4-DCAB6A5D609F}" srcOrd="4" destOrd="0" presId="urn:microsoft.com/office/officeart/2005/8/layout/vList2"/>
    <dgm:cxn modelId="{1BEBE842-79CC-417F-8708-3F6C0637531F}" type="presParOf" srcId="{519736B9-6D5A-4F03-B58F-49E3CC80B8A8}" destId="{4EC685AA-0872-40BE-819E-0EF4CC9929CA}" srcOrd="5" destOrd="0" presId="urn:microsoft.com/office/officeart/2005/8/layout/vList2"/>
    <dgm:cxn modelId="{E5F4629A-8A07-4A76-912E-0E346C608852}" type="presParOf" srcId="{519736B9-6D5A-4F03-B58F-49E3CC80B8A8}" destId="{6C061BB0-D451-4ABB-8BA6-69690F343CAC}" srcOrd="6" destOrd="0" presId="urn:microsoft.com/office/officeart/2005/8/layout/vList2"/>
    <dgm:cxn modelId="{B4D6C68B-BB03-4203-9369-441F5B4EA5C6}" type="presParOf" srcId="{519736B9-6D5A-4F03-B58F-49E3CC80B8A8}" destId="{FEBA86DE-013B-4FF5-A911-F8EA2E1C5508}" srcOrd="7" destOrd="0" presId="urn:microsoft.com/office/officeart/2005/8/layout/vList2"/>
    <dgm:cxn modelId="{2051DD2B-C7D0-471C-8A13-154A2AEA5C6A}" type="presParOf" srcId="{519736B9-6D5A-4F03-B58F-49E3CC80B8A8}" destId="{6584E993-A780-4056-B49C-919EBD5F6907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3C2A897-48D0-49C9-93B3-3E888B7A0F82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6FF63CCD-1C26-4BE7-AF4D-31E47C04E36F}">
      <dgm:prSet/>
      <dgm:spPr/>
      <dgm:t>
        <a:bodyPr/>
        <a:lstStyle/>
        <a:p>
          <a:r>
            <a:rPr lang="en-IN" b="0" i="0" baseline="0"/>
            <a:t>I</a:t>
          </a:r>
          <a:r>
            <a:rPr lang="en-IN"/>
            <a:t> </a:t>
          </a:r>
          <a:r>
            <a:rPr lang="en-IN" b="0" i="0" baseline="0"/>
            <a:t>carried out the exploratory data analysis using excel data analysis tool pack.</a:t>
          </a:r>
          <a:endParaRPr lang="en-US"/>
        </a:p>
      </dgm:t>
    </dgm:pt>
    <dgm:pt modelId="{88B341D8-E58E-42AA-8E3D-39391948A256}" type="parTrans" cxnId="{79A3BA15-ECB5-42B3-BD80-209216B915A4}">
      <dgm:prSet/>
      <dgm:spPr/>
      <dgm:t>
        <a:bodyPr/>
        <a:lstStyle/>
        <a:p>
          <a:endParaRPr lang="en-US"/>
        </a:p>
      </dgm:t>
    </dgm:pt>
    <dgm:pt modelId="{5F1AB1E2-7FEF-46F5-B75C-272E1DB248AE}" type="sibTrans" cxnId="{79A3BA15-ECB5-42B3-BD80-209216B915A4}">
      <dgm:prSet/>
      <dgm:spPr/>
      <dgm:t>
        <a:bodyPr/>
        <a:lstStyle/>
        <a:p>
          <a:endParaRPr lang="en-US"/>
        </a:p>
      </dgm:t>
    </dgm:pt>
    <dgm:pt modelId="{34842DBE-C468-4AA8-8B8D-F9B5F60EF892}">
      <dgm:prSet/>
      <dgm:spPr/>
      <dgm:t>
        <a:bodyPr/>
        <a:lstStyle/>
        <a:p>
          <a:r>
            <a:rPr lang="en-IN" b="0" i="0" baseline="0"/>
            <a:t>Calculated descriptive statistics on salary offered column.</a:t>
          </a:r>
          <a:endParaRPr lang="en-US"/>
        </a:p>
      </dgm:t>
    </dgm:pt>
    <dgm:pt modelId="{79093F70-C8D5-4CFC-9293-CDEA97B79C51}" type="parTrans" cxnId="{23925608-5444-4105-B652-0D0869D6BBF9}">
      <dgm:prSet/>
      <dgm:spPr/>
      <dgm:t>
        <a:bodyPr/>
        <a:lstStyle/>
        <a:p>
          <a:endParaRPr lang="en-US"/>
        </a:p>
      </dgm:t>
    </dgm:pt>
    <dgm:pt modelId="{70C56E22-606B-4D03-A3CD-CFED426AECEC}" type="sibTrans" cxnId="{23925608-5444-4105-B652-0D0869D6BBF9}">
      <dgm:prSet/>
      <dgm:spPr/>
      <dgm:t>
        <a:bodyPr/>
        <a:lstStyle/>
        <a:p>
          <a:endParaRPr lang="en-US"/>
        </a:p>
      </dgm:t>
    </dgm:pt>
    <dgm:pt modelId="{7EFD9194-F5BA-4992-8419-A7C274C43685}">
      <dgm:prSet/>
      <dgm:spPr/>
      <dgm:t>
        <a:bodyPr/>
        <a:lstStyle/>
        <a:p>
          <a:r>
            <a:rPr lang="en-IN" b="0" i="0" baseline="0"/>
            <a:t>Find out missing values and outliers using quartile function in excel.</a:t>
          </a:r>
          <a:endParaRPr lang="en-US"/>
        </a:p>
      </dgm:t>
    </dgm:pt>
    <dgm:pt modelId="{F9B7136A-737A-4879-94E8-24ED49EEF397}" type="parTrans" cxnId="{898923FA-65C1-4536-B8B4-FA9521D3A14E}">
      <dgm:prSet/>
      <dgm:spPr/>
      <dgm:t>
        <a:bodyPr/>
        <a:lstStyle/>
        <a:p>
          <a:endParaRPr lang="en-US"/>
        </a:p>
      </dgm:t>
    </dgm:pt>
    <dgm:pt modelId="{8992CD5F-9E71-496B-B9BF-EE7B05527D42}" type="sibTrans" cxnId="{898923FA-65C1-4536-B8B4-FA9521D3A14E}">
      <dgm:prSet/>
      <dgm:spPr/>
      <dgm:t>
        <a:bodyPr/>
        <a:lstStyle/>
        <a:p>
          <a:endParaRPr lang="en-US"/>
        </a:p>
      </dgm:t>
    </dgm:pt>
    <dgm:pt modelId="{78CA1BAD-8833-4193-92E5-88D6C99291AD}">
      <dgm:prSet/>
      <dgm:spPr/>
      <dgm:t>
        <a:bodyPr/>
        <a:lstStyle/>
        <a:p>
          <a:r>
            <a:rPr lang="en-IN" b="0" i="0" baseline="0"/>
            <a:t>After removing the outliers further insights were carried out using excel formula graphs.</a:t>
          </a:r>
          <a:endParaRPr lang="en-US"/>
        </a:p>
      </dgm:t>
    </dgm:pt>
    <dgm:pt modelId="{D9E71BEA-AB49-4ADB-8211-DF4D09517957}" type="parTrans" cxnId="{8E64AD93-9232-4ADB-99C2-2631EE411EE3}">
      <dgm:prSet/>
      <dgm:spPr/>
      <dgm:t>
        <a:bodyPr/>
        <a:lstStyle/>
        <a:p>
          <a:endParaRPr lang="en-US"/>
        </a:p>
      </dgm:t>
    </dgm:pt>
    <dgm:pt modelId="{655C8A30-FC3E-4A71-8190-544D8427C3C5}" type="sibTrans" cxnId="{8E64AD93-9232-4ADB-99C2-2631EE411EE3}">
      <dgm:prSet/>
      <dgm:spPr/>
      <dgm:t>
        <a:bodyPr/>
        <a:lstStyle/>
        <a:p>
          <a:endParaRPr lang="en-US"/>
        </a:p>
      </dgm:t>
    </dgm:pt>
    <dgm:pt modelId="{8C1DC848-D7BA-43BC-B48C-50619A47CE23}" type="pres">
      <dgm:prSet presAssocID="{93C2A897-48D0-49C9-93B3-3E888B7A0F82}" presName="root" presStyleCnt="0">
        <dgm:presLayoutVars>
          <dgm:dir/>
          <dgm:resizeHandles val="exact"/>
        </dgm:presLayoutVars>
      </dgm:prSet>
      <dgm:spPr/>
    </dgm:pt>
    <dgm:pt modelId="{6AB7D352-69D6-4029-8578-6A4329ED8B2F}" type="pres">
      <dgm:prSet presAssocID="{93C2A897-48D0-49C9-93B3-3E888B7A0F82}" presName="container" presStyleCnt="0">
        <dgm:presLayoutVars>
          <dgm:dir/>
          <dgm:resizeHandles val="exact"/>
        </dgm:presLayoutVars>
      </dgm:prSet>
      <dgm:spPr/>
    </dgm:pt>
    <dgm:pt modelId="{C738A1CB-056A-425C-8374-A1FC12615E54}" type="pres">
      <dgm:prSet presAssocID="{6FF63CCD-1C26-4BE7-AF4D-31E47C04E36F}" presName="compNode" presStyleCnt="0"/>
      <dgm:spPr/>
    </dgm:pt>
    <dgm:pt modelId="{A9457FB9-3A7B-403D-B271-93EB1579B603}" type="pres">
      <dgm:prSet presAssocID="{6FF63CCD-1C26-4BE7-AF4D-31E47C04E36F}" presName="iconBgRect" presStyleLbl="bgShp" presStyleIdx="0" presStyleCnt="4"/>
      <dgm:spPr/>
    </dgm:pt>
    <dgm:pt modelId="{B4823602-2712-42F8-A522-8CC4A222918A}" type="pres">
      <dgm:prSet presAssocID="{6FF63CCD-1C26-4BE7-AF4D-31E47C04E36F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51392CF-7FD4-4CD3-BF3A-EF25BD1CED69}" type="pres">
      <dgm:prSet presAssocID="{6FF63CCD-1C26-4BE7-AF4D-31E47C04E36F}" presName="spaceRect" presStyleCnt="0"/>
      <dgm:spPr/>
    </dgm:pt>
    <dgm:pt modelId="{3FF4CF0E-75E0-444E-90F3-BDA2514AEAF6}" type="pres">
      <dgm:prSet presAssocID="{6FF63CCD-1C26-4BE7-AF4D-31E47C04E36F}" presName="textRect" presStyleLbl="revTx" presStyleIdx="0" presStyleCnt="4">
        <dgm:presLayoutVars>
          <dgm:chMax val="1"/>
          <dgm:chPref val="1"/>
        </dgm:presLayoutVars>
      </dgm:prSet>
      <dgm:spPr/>
    </dgm:pt>
    <dgm:pt modelId="{C3899B5F-784C-4C35-93B1-F08E823EBF26}" type="pres">
      <dgm:prSet presAssocID="{5F1AB1E2-7FEF-46F5-B75C-272E1DB248AE}" presName="sibTrans" presStyleLbl="sibTrans2D1" presStyleIdx="0" presStyleCnt="0"/>
      <dgm:spPr/>
    </dgm:pt>
    <dgm:pt modelId="{755FAEE3-22AE-4345-A6C2-2C9802B21361}" type="pres">
      <dgm:prSet presAssocID="{34842DBE-C468-4AA8-8B8D-F9B5F60EF892}" presName="compNode" presStyleCnt="0"/>
      <dgm:spPr/>
    </dgm:pt>
    <dgm:pt modelId="{F163AF77-516D-43A2-8D22-9726926CF28A}" type="pres">
      <dgm:prSet presAssocID="{34842DBE-C468-4AA8-8B8D-F9B5F60EF892}" presName="iconBgRect" presStyleLbl="bgShp" presStyleIdx="1" presStyleCnt="4"/>
      <dgm:spPr/>
    </dgm:pt>
    <dgm:pt modelId="{082B3BC3-D407-41DC-AAF7-E0E4ABD63ABD}" type="pres">
      <dgm:prSet presAssocID="{34842DBE-C468-4AA8-8B8D-F9B5F60EF89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AC2726F1-5968-42AF-BB53-B64C0D40CD1E}" type="pres">
      <dgm:prSet presAssocID="{34842DBE-C468-4AA8-8B8D-F9B5F60EF892}" presName="spaceRect" presStyleCnt="0"/>
      <dgm:spPr/>
    </dgm:pt>
    <dgm:pt modelId="{F5CEE485-7E18-4076-8587-9DB1837B9170}" type="pres">
      <dgm:prSet presAssocID="{34842DBE-C468-4AA8-8B8D-F9B5F60EF892}" presName="textRect" presStyleLbl="revTx" presStyleIdx="1" presStyleCnt="4">
        <dgm:presLayoutVars>
          <dgm:chMax val="1"/>
          <dgm:chPref val="1"/>
        </dgm:presLayoutVars>
      </dgm:prSet>
      <dgm:spPr/>
    </dgm:pt>
    <dgm:pt modelId="{A41E7495-2B04-4E4D-92D4-A5C38885532C}" type="pres">
      <dgm:prSet presAssocID="{70C56E22-606B-4D03-A3CD-CFED426AECEC}" presName="sibTrans" presStyleLbl="sibTrans2D1" presStyleIdx="0" presStyleCnt="0"/>
      <dgm:spPr/>
    </dgm:pt>
    <dgm:pt modelId="{DD666CCC-6646-4DF0-9F4F-7DE4DE057073}" type="pres">
      <dgm:prSet presAssocID="{7EFD9194-F5BA-4992-8419-A7C274C43685}" presName="compNode" presStyleCnt="0"/>
      <dgm:spPr/>
    </dgm:pt>
    <dgm:pt modelId="{B04C8A04-CED1-418A-A80E-3BA1FA3432EA}" type="pres">
      <dgm:prSet presAssocID="{7EFD9194-F5BA-4992-8419-A7C274C43685}" presName="iconBgRect" presStyleLbl="bgShp" presStyleIdx="2" presStyleCnt="4"/>
      <dgm:spPr/>
    </dgm:pt>
    <dgm:pt modelId="{1596E65D-CAE8-4028-819E-6AC736A94018}" type="pres">
      <dgm:prSet presAssocID="{7EFD9194-F5BA-4992-8419-A7C274C4368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974374ED-0C8F-4572-8335-B415302BB154}" type="pres">
      <dgm:prSet presAssocID="{7EFD9194-F5BA-4992-8419-A7C274C43685}" presName="spaceRect" presStyleCnt="0"/>
      <dgm:spPr/>
    </dgm:pt>
    <dgm:pt modelId="{9A442E87-83C9-4B93-96AB-C89452367876}" type="pres">
      <dgm:prSet presAssocID="{7EFD9194-F5BA-4992-8419-A7C274C43685}" presName="textRect" presStyleLbl="revTx" presStyleIdx="2" presStyleCnt="4">
        <dgm:presLayoutVars>
          <dgm:chMax val="1"/>
          <dgm:chPref val="1"/>
        </dgm:presLayoutVars>
      </dgm:prSet>
      <dgm:spPr/>
    </dgm:pt>
    <dgm:pt modelId="{8A6E58DB-6C50-4224-AB6C-C7FA22A2BBA7}" type="pres">
      <dgm:prSet presAssocID="{8992CD5F-9E71-496B-B9BF-EE7B05527D42}" presName="sibTrans" presStyleLbl="sibTrans2D1" presStyleIdx="0" presStyleCnt="0"/>
      <dgm:spPr/>
    </dgm:pt>
    <dgm:pt modelId="{7845E52F-722E-47F8-B303-B35CBE97EF16}" type="pres">
      <dgm:prSet presAssocID="{78CA1BAD-8833-4193-92E5-88D6C99291AD}" presName="compNode" presStyleCnt="0"/>
      <dgm:spPr/>
    </dgm:pt>
    <dgm:pt modelId="{9368FDF2-C971-4601-B0B8-0E7E8A7C8AEA}" type="pres">
      <dgm:prSet presAssocID="{78CA1BAD-8833-4193-92E5-88D6C99291AD}" presName="iconBgRect" presStyleLbl="bgShp" presStyleIdx="3" presStyleCnt="4"/>
      <dgm:spPr/>
    </dgm:pt>
    <dgm:pt modelId="{68B48377-A458-4423-BF9D-A82E18E1201B}" type="pres">
      <dgm:prSet presAssocID="{78CA1BAD-8833-4193-92E5-88D6C99291AD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Pie Chart"/>
        </a:ext>
      </dgm:extLst>
    </dgm:pt>
    <dgm:pt modelId="{A9C92627-1348-4FA4-8BC1-14A575F34789}" type="pres">
      <dgm:prSet presAssocID="{78CA1BAD-8833-4193-92E5-88D6C99291AD}" presName="spaceRect" presStyleCnt="0"/>
      <dgm:spPr/>
    </dgm:pt>
    <dgm:pt modelId="{E0134BA6-A2B4-4167-B1C2-8AF7894D7B00}" type="pres">
      <dgm:prSet presAssocID="{78CA1BAD-8833-4193-92E5-88D6C99291AD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3925608-5444-4105-B652-0D0869D6BBF9}" srcId="{93C2A897-48D0-49C9-93B3-3E888B7A0F82}" destId="{34842DBE-C468-4AA8-8B8D-F9B5F60EF892}" srcOrd="1" destOrd="0" parTransId="{79093F70-C8D5-4CFC-9293-CDEA97B79C51}" sibTransId="{70C56E22-606B-4D03-A3CD-CFED426AECEC}"/>
    <dgm:cxn modelId="{79A3BA15-ECB5-42B3-BD80-209216B915A4}" srcId="{93C2A897-48D0-49C9-93B3-3E888B7A0F82}" destId="{6FF63CCD-1C26-4BE7-AF4D-31E47C04E36F}" srcOrd="0" destOrd="0" parTransId="{88B341D8-E58E-42AA-8E3D-39391948A256}" sibTransId="{5F1AB1E2-7FEF-46F5-B75C-272E1DB248AE}"/>
    <dgm:cxn modelId="{1CFDFE1A-B1C1-4E1C-8D28-464C3D2A3E8C}" type="presOf" srcId="{7EFD9194-F5BA-4992-8419-A7C274C43685}" destId="{9A442E87-83C9-4B93-96AB-C89452367876}" srcOrd="0" destOrd="0" presId="urn:microsoft.com/office/officeart/2018/2/layout/IconCircleList"/>
    <dgm:cxn modelId="{0E80D81D-90F3-4E91-B594-B98E1D56EE06}" type="presOf" srcId="{78CA1BAD-8833-4193-92E5-88D6C99291AD}" destId="{E0134BA6-A2B4-4167-B1C2-8AF7894D7B00}" srcOrd="0" destOrd="0" presId="urn:microsoft.com/office/officeart/2018/2/layout/IconCircleList"/>
    <dgm:cxn modelId="{F2B19835-A6F6-4675-92AA-E46F501CF257}" type="presOf" srcId="{6FF63CCD-1C26-4BE7-AF4D-31E47C04E36F}" destId="{3FF4CF0E-75E0-444E-90F3-BDA2514AEAF6}" srcOrd="0" destOrd="0" presId="urn:microsoft.com/office/officeart/2018/2/layout/IconCircleList"/>
    <dgm:cxn modelId="{8E64AD93-9232-4ADB-99C2-2631EE411EE3}" srcId="{93C2A897-48D0-49C9-93B3-3E888B7A0F82}" destId="{78CA1BAD-8833-4193-92E5-88D6C99291AD}" srcOrd="3" destOrd="0" parTransId="{D9E71BEA-AB49-4ADB-8211-DF4D09517957}" sibTransId="{655C8A30-FC3E-4A71-8190-544D8427C3C5}"/>
    <dgm:cxn modelId="{CCFB7E99-A697-49C9-BF45-781E81C5ABA0}" type="presOf" srcId="{5F1AB1E2-7FEF-46F5-B75C-272E1DB248AE}" destId="{C3899B5F-784C-4C35-93B1-F08E823EBF26}" srcOrd="0" destOrd="0" presId="urn:microsoft.com/office/officeart/2018/2/layout/IconCircleList"/>
    <dgm:cxn modelId="{0830DFBA-0D77-4762-ACF9-6FC0439ED1F3}" type="presOf" srcId="{93C2A897-48D0-49C9-93B3-3E888B7A0F82}" destId="{8C1DC848-D7BA-43BC-B48C-50619A47CE23}" srcOrd="0" destOrd="0" presId="urn:microsoft.com/office/officeart/2018/2/layout/IconCircleList"/>
    <dgm:cxn modelId="{3E47EBBD-D1B2-4920-87B9-56EA890D55A7}" type="presOf" srcId="{70C56E22-606B-4D03-A3CD-CFED426AECEC}" destId="{A41E7495-2B04-4E4D-92D4-A5C38885532C}" srcOrd="0" destOrd="0" presId="urn:microsoft.com/office/officeart/2018/2/layout/IconCircleList"/>
    <dgm:cxn modelId="{6E5BA9D4-15CA-4ADC-872B-A1BA0C2B6EDB}" type="presOf" srcId="{8992CD5F-9E71-496B-B9BF-EE7B05527D42}" destId="{8A6E58DB-6C50-4224-AB6C-C7FA22A2BBA7}" srcOrd="0" destOrd="0" presId="urn:microsoft.com/office/officeart/2018/2/layout/IconCircleList"/>
    <dgm:cxn modelId="{E902C9D9-B8E4-40BB-B9EF-2FEF4D972A9F}" type="presOf" srcId="{34842DBE-C468-4AA8-8B8D-F9B5F60EF892}" destId="{F5CEE485-7E18-4076-8587-9DB1837B9170}" srcOrd="0" destOrd="0" presId="urn:microsoft.com/office/officeart/2018/2/layout/IconCircleList"/>
    <dgm:cxn modelId="{898923FA-65C1-4536-B8B4-FA9521D3A14E}" srcId="{93C2A897-48D0-49C9-93B3-3E888B7A0F82}" destId="{7EFD9194-F5BA-4992-8419-A7C274C43685}" srcOrd="2" destOrd="0" parTransId="{F9B7136A-737A-4879-94E8-24ED49EEF397}" sibTransId="{8992CD5F-9E71-496B-B9BF-EE7B05527D42}"/>
    <dgm:cxn modelId="{E1E053D9-5CBE-4E00-995D-B77AA31BD2F8}" type="presParOf" srcId="{8C1DC848-D7BA-43BC-B48C-50619A47CE23}" destId="{6AB7D352-69D6-4029-8578-6A4329ED8B2F}" srcOrd="0" destOrd="0" presId="urn:microsoft.com/office/officeart/2018/2/layout/IconCircleList"/>
    <dgm:cxn modelId="{9D54E83E-4586-4AD7-9D14-8E6E57C68963}" type="presParOf" srcId="{6AB7D352-69D6-4029-8578-6A4329ED8B2F}" destId="{C738A1CB-056A-425C-8374-A1FC12615E54}" srcOrd="0" destOrd="0" presId="urn:microsoft.com/office/officeart/2018/2/layout/IconCircleList"/>
    <dgm:cxn modelId="{CD68F809-0B85-441A-89C7-67021C81ADEF}" type="presParOf" srcId="{C738A1CB-056A-425C-8374-A1FC12615E54}" destId="{A9457FB9-3A7B-403D-B271-93EB1579B603}" srcOrd="0" destOrd="0" presId="urn:microsoft.com/office/officeart/2018/2/layout/IconCircleList"/>
    <dgm:cxn modelId="{E0BD864F-4B9E-463C-BA8F-00042D680186}" type="presParOf" srcId="{C738A1CB-056A-425C-8374-A1FC12615E54}" destId="{B4823602-2712-42F8-A522-8CC4A222918A}" srcOrd="1" destOrd="0" presId="urn:microsoft.com/office/officeart/2018/2/layout/IconCircleList"/>
    <dgm:cxn modelId="{13827099-6DC1-4319-B03A-E629B9AA790B}" type="presParOf" srcId="{C738A1CB-056A-425C-8374-A1FC12615E54}" destId="{C51392CF-7FD4-4CD3-BF3A-EF25BD1CED69}" srcOrd="2" destOrd="0" presId="urn:microsoft.com/office/officeart/2018/2/layout/IconCircleList"/>
    <dgm:cxn modelId="{D7946E68-2174-4052-A58F-70CB09D96374}" type="presParOf" srcId="{C738A1CB-056A-425C-8374-A1FC12615E54}" destId="{3FF4CF0E-75E0-444E-90F3-BDA2514AEAF6}" srcOrd="3" destOrd="0" presId="urn:microsoft.com/office/officeart/2018/2/layout/IconCircleList"/>
    <dgm:cxn modelId="{F26B92FB-4593-4096-B592-979F1968E121}" type="presParOf" srcId="{6AB7D352-69D6-4029-8578-6A4329ED8B2F}" destId="{C3899B5F-784C-4C35-93B1-F08E823EBF26}" srcOrd="1" destOrd="0" presId="urn:microsoft.com/office/officeart/2018/2/layout/IconCircleList"/>
    <dgm:cxn modelId="{3BBA0EAA-3FAA-46C3-BAEF-EC76A5EDE113}" type="presParOf" srcId="{6AB7D352-69D6-4029-8578-6A4329ED8B2F}" destId="{755FAEE3-22AE-4345-A6C2-2C9802B21361}" srcOrd="2" destOrd="0" presId="urn:microsoft.com/office/officeart/2018/2/layout/IconCircleList"/>
    <dgm:cxn modelId="{E082A691-8AA9-4A67-8C1D-B8045CD634F3}" type="presParOf" srcId="{755FAEE3-22AE-4345-A6C2-2C9802B21361}" destId="{F163AF77-516D-43A2-8D22-9726926CF28A}" srcOrd="0" destOrd="0" presId="urn:microsoft.com/office/officeart/2018/2/layout/IconCircleList"/>
    <dgm:cxn modelId="{76666A0C-6E6D-4249-943D-A9A11071C8B2}" type="presParOf" srcId="{755FAEE3-22AE-4345-A6C2-2C9802B21361}" destId="{082B3BC3-D407-41DC-AAF7-E0E4ABD63ABD}" srcOrd="1" destOrd="0" presId="urn:microsoft.com/office/officeart/2018/2/layout/IconCircleList"/>
    <dgm:cxn modelId="{F52B0BBD-7ABB-4754-8125-F541852ECBD4}" type="presParOf" srcId="{755FAEE3-22AE-4345-A6C2-2C9802B21361}" destId="{AC2726F1-5968-42AF-BB53-B64C0D40CD1E}" srcOrd="2" destOrd="0" presId="urn:microsoft.com/office/officeart/2018/2/layout/IconCircleList"/>
    <dgm:cxn modelId="{461CE5DD-CE38-43E7-ACE8-D4F42ECFEB08}" type="presParOf" srcId="{755FAEE3-22AE-4345-A6C2-2C9802B21361}" destId="{F5CEE485-7E18-4076-8587-9DB1837B9170}" srcOrd="3" destOrd="0" presId="urn:microsoft.com/office/officeart/2018/2/layout/IconCircleList"/>
    <dgm:cxn modelId="{1C9E898B-2F7F-4023-98B3-AB2D43213909}" type="presParOf" srcId="{6AB7D352-69D6-4029-8578-6A4329ED8B2F}" destId="{A41E7495-2B04-4E4D-92D4-A5C38885532C}" srcOrd="3" destOrd="0" presId="urn:microsoft.com/office/officeart/2018/2/layout/IconCircleList"/>
    <dgm:cxn modelId="{D1FF5ABE-DD36-4E4F-BBBC-62F0E5640766}" type="presParOf" srcId="{6AB7D352-69D6-4029-8578-6A4329ED8B2F}" destId="{DD666CCC-6646-4DF0-9F4F-7DE4DE057073}" srcOrd="4" destOrd="0" presId="urn:microsoft.com/office/officeart/2018/2/layout/IconCircleList"/>
    <dgm:cxn modelId="{710E0C14-60B2-4073-BD15-DF220FCF07CB}" type="presParOf" srcId="{DD666CCC-6646-4DF0-9F4F-7DE4DE057073}" destId="{B04C8A04-CED1-418A-A80E-3BA1FA3432EA}" srcOrd="0" destOrd="0" presId="urn:microsoft.com/office/officeart/2018/2/layout/IconCircleList"/>
    <dgm:cxn modelId="{95DD88F4-94D0-4547-BD7B-ECDCF129EDD2}" type="presParOf" srcId="{DD666CCC-6646-4DF0-9F4F-7DE4DE057073}" destId="{1596E65D-CAE8-4028-819E-6AC736A94018}" srcOrd="1" destOrd="0" presId="urn:microsoft.com/office/officeart/2018/2/layout/IconCircleList"/>
    <dgm:cxn modelId="{822FC7FA-0C9B-46E2-BDC4-1CA8B5C0AB62}" type="presParOf" srcId="{DD666CCC-6646-4DF0-9F4F-7DE4DE057073}" destId="{974374ED-0C8F-4572-8335-B415302BB154}" srcOrd="2" destOrd="0" presId="urn:microsoft.com/office/officeart/2018/2/layout/IconCircleList"/>
    <dgm:cxn modelId="{2994719E-0FCE-47F8-87E9-C8BCACCF59C6}" type="presParOf" srcId="{DD666CCC-6646-4DF0-9F4F-7DE4DE057073}" destId="{9A442E87-83C9-4B93-96AB-C89452367876}" srcOrd="3" destOrd="0" presId="urn:microsoft.com/office/officeart/2018/2/layout/IconCircleList"/>
    <dgm:cxn modelId="{1143EA46-D064-4012-80C2-DF3CC872E4FA}" type="presParOf" srcId="{6AB7D352-69D6-4029-8578-6A4329ED8B2F}" destId="{8A6E58DB-6C50-4224-AB6C-C7FA22A2BBA7}" srcOrd="5" destOrd="0" presId="urn:microsoft.com/office/officeart/2018/2/layout/IconCircleList"/>
    <dgm:cxn modelId="{53C13981-5703-4967-BF2E-0B25E7E01B0D}" type="presParOf" srcId="{6AB7D352-69D6-4029-8578-6A4329ED8B2F}" destId="{7845E52F-722E-47F8-B303-B35CBE97EF16}" srcOrd="6" destOrd="0" presId="urn:microsoft.com/office/officeart/2018/2/layout/IconCircleList"/>
    <dgm:cxn modelId="{6FFFFF0A-B29A-47BE-A9CE-9DF50CA540B3}" type="presParOf" srcId="{7845E52F-722E-47F8-B303-B35CBE97EF16}" destId="{9368FDF2-C971-4601-B0B8-0E7E8A7C8AEA}" srcOrd="0" destOrd="0" presId="urn:microsoft.com/office/officeart/2018/2/layout/IconCircleList"/>
    <dgm:cxn modelId="{C9DEBC00-E3E1-43AE-95EA-9B47359E690E}" type="presParOf" srcId="{7845E52F-722E-47F8-B303-B35CBE97EF16}" destId="{68B48377-A458-4423-BF9D-A82E18E1201B}" srcOrd="1" destOrd="0" presId="urn:microsoft.com/office/officeart/2018/2/layout/IconCircleList"/>
    <dgm:cxn modelId="{A98A8BAB-3815-47CA-8EB5-909F6DC82717}" type="presParOf" srcId="{7845E52F-722E-47F8-B303-B35CBE97EF16}" destId="{A9C92627-1348-4FA4-8BC1-14A575F34789}" srcOrd="2" destOrd="0" presId="urn:microsoft.com/office/officeart/2018/2/layout/IconCircleList"/>
    <dgm:cxn modelId="{A071081E-7102-4978-B29F-047CF2BBA81C}" type="presParOf" srcId="{7845E52F-722E-47F8-B303-B35CBE97EF16}" destId="{E0134BA6-A2B4-4167-B1C2-8AF7894D7B00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A0EDC95-4317-4E04-B9FE-AD2A1CB39CCB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6F046BF-4689-4E57-931C-06FCC0AC1457}">
      <dgm:prSet/>
      <dgm:spPr/>
      <dgm:t>
        <a:bodyPr/>
        <a:lstStyle/>
        <a:p>
          <a:r>
            <a:rPr lang="en-US" b="0" i="0"/>
            <a:t>Suggested strategies for improving gender diversity if imbalances were identified.</a:t>
          </a:r>
          <a:endParaRPr lang="en-US"/>
        </a:p>
      </dgm:t>
    </dgm:pt>
    <dgm:pt modelId="{4B8B9684-45CB-4F51-9802-BC0AA2DE8A53}" type="parTrans" cxnId="{62211A95-7822-4C61-A07B-1D7DB391ABB3}">
      <dgm:prSet/>
      <dgm:spPr/>
      <dgm:t>
        <a:bodyPr/>
        <a:lstStyle/>
        <a:p>
          <a:endParaRPr lang="en-US"/>
        </a:p>
      </dgm:t>
    </dgm:pt>
    <dgm:pt modelId="{4AED40CE-4951-4ADC-8CCC-571F94D30654}" type="sibTrans" cxnId="{62211A95-7822-4C61-A07B-1D7DB391ABB3}">
      <dgm:prSet/>
      <dgm:spPr/>
      <dgm:t>
        <a:bodyPr/>
        <a:lstStyle/>
        <a:p>
          <a:endParaRPr lang="en-US"/>
        </a:p>
      </dgm:t>
    </dgm:pt>
    <dgm:pt modelId="{733ABEEF-7E84-4C84-86FF-11ECF7443127}">
      <dgm:prSet/>
      <dgm:spPr/>
      <dgm:t>
        <a:bodyPr/>
        <a:lstStyle/>
        <a:p>
          <a:r>
            <a:rPr lang="en-US" b="0" i="0"/>
            <a:t>Provided recommendations for optimizing salary structures based on the analysis of average salary and distribution.</a:t>
          </a:r>
          <a:endParaRPr lang="en-US"/>
        </a:p>
      </dgm:t>
    </dgm:pt>
    <dgm:pt modelId="{90B30787-8568-4C57-A856-E3C75BBFC82F}" type="parTrans" cxnId="{E7D8E020-FEEE-45E1-8D16-4A08F57468B3}">
      <dgm:prSet/>
      <dgm:spPr/>
      <dgm:t>
        <a:bodyPr/>
        <a:lstStyle/>
        <a:p>
          <a:endParaRPr lang="en-US"/>
        </a:p>
      </dgm:t>
    </dgm:pt>
    <dgm:pt modelId="{93B2FA5B-03C3-42DB-8054-98AEE60C339B}" type="sibTrans" cxnId="{E7D8E020-FEEE-45E1-8D16-4A08F57468B3}">
      <dgm:prSet/>
      <dgm:spPr/>
      <dgm:t>
        <a:bodyPr/>
        <a:lstStyle/>
        <a:p>
          <a:endParaRPr lang="en-US"/>
        </a:p>
      </dgm:t>
    </dgm:pt>
    <dgm:pt modelId="{45D60700-70E9-431F-936C-E0E5E29E744A}">
      <dgm:prSet/>
      <dgm:spPr/>
      <dgm:t>
        <a:bodyPr/>
        <a:lstStyle/>
        <a:p>
          <a:r>
            <a:rPr lang="en-US" b="0" i="0"/>
            <a:t>Proposed insights-driven decisions for organizational and departmental restructuring if necessary.</a:t>
          </a:r>
          <a:endParaRPr lang="en-US"/>
        </a:p>
      </dgm:t>
    </dgm:pt>
    <dgm:pt modelId="{956177C9-DA1A-46D8-B92D-74602B204B9B}" type="parTrans" cxnId="{9E8A836D-4261-4404-B517-DE726E9AA7FE}">
      <dgm:prSet/>
      <dgm:spPr/>
      <dgm:t>
        <a:bodyPr/>
        <a:lstStyle/>
        <a:p>
          <a:endParaRPr lang="en-US"/>
        </a:p>
      </dgm:t>
    </dgm:pt>
    <dgm:pt modelId="{86779656-D670-4A2F-B027-53BE82FAFEF7}" type="sibTrans" cxnId="{9E8A836D-4261-4404-B517-DE726E9AA7FE}">
      <dgm:prSet/>
      <dgm:spPr/>
      <dgm:t>
        <a:bodyPr/>
        <a:lstStyle/>
        <a:p>
          <a:endParaRPr lang="en-US"/>
        </a:p>
      </dgm:t>
    </dgm:pt>
    <dgm:pt modelId="{6AEA73E3-9C78-4767-BFD5-538846F1870A}">
      <dgm:prSet/>
      <dgm:spPr/>
      <dgm:t>
        <a:bodyPr/>
        <a:lstStyle/>
        <a:p>
          <a:r>
            <a:rPr lang="en-US" b="0" i="0"/>
            <a:t>Highlighted potential areas for talent development and succession planning based on position tier analysis</a:t>
          </a:r>
          <a:endParaRPr lang="en-US"/>
        </a:p>
      </dgm:t>
    </dgm:pt>
    <dgm:pt modelId="{11BC844B-17AE-4ABE-8303-B216D87194FD}" type="parTrans" cxnId="{92B9A48B-F899-4294-AC62-51A7A3E76E3D}">
      <dgm:prSet/>
      <dgm:spPr/>
      <dgm:t>
        <a:bodyPr/>
        <a:lstStyle/>
        <a:p>
          <a:endParaRPr lang="en-US"/>
        </a:p>
      </dgm:t>
    </dgm:pt>
    <dgm:pt modelId="{1B383107-40FF-405D-A4AF-66A20C752758}" type="sibTrans" cxnId="{92B9A48B-F899-4294-AC62-51A7A3E76E3D}">
      <dgm:prSet/>
      <dgm:spPr/>
      <dgm:t>
        <a:bodyPr/>
        <a:lstStyle/>
        <a:p>
          <a:endParaRPr lang="en-US"/>
        </a:p>
      </dgm:t>
    </dgm:pt>
    <dgm:pt modelId="{2AE6E186-E5F1-4689-AC6A-79FD662D0807}" type="pres">
      <dgm:prSet presAssocID="{0A0EDC95-4317-4E04-B9FE-AD2A1CB39CCB}" presName="Name0" presStyleCnt="0">
        <dgm:presLayoutVars>
          <dgm:dir/>
          <dgm:animLvl val="lvl"/>
          <dgm:resizeHandles val="exact"/>
        </dgm:presLayoutVars>
      </dgm:prSet>
      <dgm:spPr/>
    </dgm:pt>
    <dgm:pt modelId="{D847E61B-6369-4625-8637-17E39DA86B19}" type="pres">
      <dgm:prSet presAssocID="{6AEA73E3-9C78-4767-BFD5-538846F1870A}" presName="boxAndChildren" presStyleCnt="0"/>
      <dgm:spPr/>
    </dgm:pt>
    <dgm:pt modelId="{3A42BEE0-4EC9-4355-A4DF-3A7A5E442506}" type="pres">
      <dgm:prSet presAssocID="{6AEA73E3-9C78-4767-BFD5-538846F1870A}" presName="parentTextBox" presStyleLbl="node1" presStyleIdx="0" presStyleCnt="4"/>
      <dgm:spPr/>
    </dgm:pt>
    <dgm:pt modelId="{9F7B61E1-02D5-4A46-8B32-BE9EF5266990}" type="pres">
      <dgm:prSet presAssocID="{86779656-D670-4A2F-B027-53BE82FAFEF7}" presName="sp" presStyleCnt="0"/>
      <dgm:spPr/>
    </dgm:pt>
    <dgm:pt modelId="{45C780B5-FA06-4542-9858-A1A4D3518213}" type="pres">
      <dgm:prSet presAssocID="{45D60700-70E9-431F-936C-E0E5E29E744A}" presName="arrowAndChildren" presStyleCnt="0"/>
      <dgm:spPr/>
    </dgm:pt>
    <dgm:pt modelId="{9AF75EB0-835F-4064-ADDC-658FA4EAB9CB}" type="pres">
      <dgm:prSet presAssocID="{45D60700-70E9-431F-936C-E0E5E29E744A}" presName="parentTextArrow" presStyleLbl="node1" presStyleIdx="1" presStyleCnt="4"/>
      <dgm:spPr/>
    </dgm:pt>
    <dgm:pt modelId="{8434A9C1-E50B-4CD2-B07B-D012C4057ABD}" type="pres">
      <dgm:prSet presAssocID="{93B2FA5B-03C3-42DB-8054-98AEE60C339B}" presName="sp" presStyleCnt="0"/>
      <dgm:spPr/>
    </dgm:pt>
    <dgm:pt modelId="{58FC6569-E814-44D6-889C-FC123E392B82}" type="pres">
      <dgm:prSet presAssocID="{733ABEEF-7E84-4C84-86FF-11ECF7443127}" presName="arrowAndChildren" presStyleCnt="0"/>
      <dgm:spPr/>
    </dgm:pt>
    <dgm:pt modelId="{DA84149F-D177-43B5-BEC8-3C1D8CC71A40}" type="pres">
      <dgm:prSet presAssocID="{733ABEEF-7E84-4C84-86FF-11ECF7443127}" presName="parentTextArrow" presStyleLbl="node1" presStyleIdx="2" presStyleCnt="4"/>
      <dgm:spPr/>
    </dgm:pt>
    <dgm:pt modelId="{445B3D51-4450-432C-8555-DEBD44DA95D0}" type="pres">
      <dgm:prSet presAssocID="{4AED40CE-4951-4ADC-8CCC-571F94D30654}" presName="sp" presStyleCnt="0"/>
      <dgm:spPr/>
    </dgm:pt>
    <dgm:pt modelId="{DCFD76EF-0A4D-4621-8D03-E4A697689772}" type="pres">
      <dgm:prSet presAssocID="{26F046BF-4689-4E57-931C-06FCC0AC1457}" presName="arrowAndChildren" presStyleCnt="0"/>
      <dgm:spPr/>
    </dgm:pt>
    <dgm:pt modelId="{BD466668-A5C8-4063-8109-9BCAD60829C2}" type="pres">
      <dgm:prSet presAssocID="{26F046BF-4689-4E57-931C-06FCC0AC1457}" presName="parentTextArrow" presStyleLbl="node1" presStyleIdx="3" presStyleCnt="4"/>
      <dgm:spPr/>
    </dgm:pt>
  </dgm:ptLst>
  <dgm:cxnLst>
    <dgm:cxn modelId="{7BA84E1A-D881-4219-B9A9-F179D5FD6079}" type="presOf" srcId="{6AEA73E3-9C78-4767-BFD5-538846F1870A}" destId="{3A42BEE0-4EC9-4355-A4DF-3A7A5E442506}" srcOrd="0" destOrd="0" presId="urn:microsoft.com/office/officeart/2005/8/layout/process4"/>
    <dgm:cxn modelId="{E7D8E020-FEEE-45E1-8D16-4A08F57468B3}" srcId="{0A0EDC95-4317-4E04-B9FE-AD2A1CB39CCB}" destId="{733ABEEF-7E84-4C84-86FF-11ECF7443127}" srcOrd="1" destOrd="0" parTransId="{90B30787-8568-4C57-A856-E3C75BBFC82F}" sibTransId="{93B2FA5B-03C3-42DB-8054-98AEE60C339B}"/>
    <dgm:cxn modelId="{9E8A836D-4261-4404-B517-DE726E9AA7FE}" srcId="{0A0EDC95-4317-4E04-B9FE-AD2A1CB39CCB}" destId="{45D60700-70E9-431F-936C-E0E5E29E744A}" srcOrd="2" destOrd="0" parTransId="{956177C9-DA1A-46D8-B92D-74602B204B9B}" sibTransId="{86779656-D670-4A2F-B027-53BE82FAFEF7}"/>
    <dgm:cxn modelId="{38411B6E-B231-4C0A-84B7-972A964A72D4}" type="presOf" srcId="{26F046BF-4689-4E57-931C-06FCC0AC1457}" destId="{BD466668-A5C8-4063-8109-9BCAD60829C2}" srcOrd="0" destOrd="0" presId="urn:microsoft.com/office/officeart/2005/8/layout/process4"/>
    <dgm:cxn modelId="{AD46EF7D-6620-40E0-8BE1-5238F3A1BB6E}" type="presOf" srcId="{45D60700-70E9-431F-936C-E0E5E29E744A}" destId="{9AF75EB0-835F-4064-ADDC-658FA4EAB9CB}" srcOrd="0" destOrd="0" presId="urn:microsoft.com/office/officeart/2005/8/layout/process4"/>
    <dgm:cxn modelId="{92B9A48B-F899-4294-AC62-51A7A3E76E3D}" srcId="{0A0EDC95-4317-4E04-B9FE-AD2A1CB39CCB}" destId="{6AEA73E3-9C78-4767-BFD5-538846F1870A}" srcOrd="3" destOrd="0" parTransId="{11BC844B-17AE-4ABE-8303-B216D87194FD}" sibTransId="{1B383107-40FF-405D-A4AF-66A20C752758}"/>
    <dgm:cxn modelId="{62211A95-7822-4C61-A07B-1D7DB391ABB3}" srcId="{0A0EDC95-4317-4E04-B9FE-AD2A1CB39CCB}" destId="{26F046BF-4689-4E57-931C-06FCC0AC1457}" srcOrd="0" destOrd="0" parTransId="{4B8B9684-45CB-4F51-9802-BC0AA2DE8A53}" sibTransId="{4AED40CE-4951-4ADC-8CCC-571F94D30654}"/>
    <dgm:cxn modelId="{B0521CED-CA48-4FCD-89D0-8CFC460EFB9D}" type="presOf" srcId="{733ABEEF-7E84-4C84-86FF-11ECF7443127}" destId="{DA84149F-D177-43B5-BEC8-3C1D8CC71A40}" srcOrd="0" destOrd="0" presId="urn:microsoft.com/office/officeart/2005/8/layout/process4"/>
    <dgm:cxn modelId="{BF58C5EE-15A2-4BA8-B0B6-2FDA3D2E2403}" type="presOf" srcId="{0A0EDC95-4317-4E04-B9FE-AD2A1CB39CCB}" destId="{2AE6E186-E5F1-4689-AC6A-79FD662D0807}" srcOrd="0" destOrd="0" presId="urn:microsoft.com/office/officeart/2005/8/layout/process4"/>
    <dgm:cxn modelId="{F6AC7A6E-B499-4404-AB86-23EF2848067F}" type="presParOf" srcId="{2AE6E186-E5F1-4689-AC6A-79FD662D0807}" destId="{D847E61B-6369-4625-8637-17E39DA86B19}" srcOrd="0" destOrd="0" presId="urn:microsoft.com/office/officeart/2005/8/layout/process4"/>
    <dgm:cxn modelId="{F58C60E1-5D06-488A-A245-3F2FA7856BF0}" type="presParOf" srcId="{D847E61B-6369-4625-8637-17E39DA86B19}" destId="{3A42BEE0-4EC9-4355-A4DF-3A7A5E442506}" srcOrd="0" destOrd="0" presId="urn:microsoft.com/office/officeart/2005/8/layout/process4"/>
    <dgm:cxn modelId="{B0C662BE-C7CA-41B1-A685-020B49545320}" type="presParOf" srcId="{2AE6E186-E5F1-4689-AC6A-79FD662D0807}" destId="{9F7B61E1-02D5-4A46-8B32-BE9EF5266990}" srcOrd="1" destOrd="0" presId="urn:microsoft.com/office/officeart/2005/8/layout/process4"/>
    <dgm:cxn modelId="{28EDA319-9258-483A-BFD7-9F58C21FB31C}" type="presParOf" srcId="{2AE6E186-E5F1-4689-AC6A-79FD662D0807}" destId="{45C780B5-FA06-4542-9858-A1A4D3518213}" srcOrd="2" destOrd="0" presId="urn:microsoft.com/office/officeart/2005/8/layout/process4"/>
    <dgm:cxn modelId="{8A2BEECD-1A1B-43BA-87B8-D415253E4A9E}" type="presParOf" srcId="{45C780B5-FA06-4542-9858-A1A4D3518213}" destId="{9AF75EB0-835F-4064-ADDC-658FA4EAB9CB}" srcOrd="0" destOrd="0" presId="urn:microsoft.com/office/officeart/2005/8/layout/process4"/>
    <dgm:cxn modelId="{90141C4F-9437-42AF-8486-AB53C48C42AF}" type="presParOf" srcId="{2AE6E186-E5F1-4689-AC6A-79FD662D0807}" destId="{8434A9C1-E50B-4CD2-B07B-D012C4057ABD}" srcOrd="3" destOrd="0" presId="urn:microsoft.com/office/officeart/2005/8/layout/process4"/>
    <dgm:cxn modelId="{92C34F41-38C2-4373-B73F-0CFE1BCCA0BB}" type="presParOf" srcId="{2AE6E186-E5F1-4689-AC6A-79FD662D0807}" destId="{58FC6569-E814-44D6-889C-FC123E392B82}" srcOrd="4" destOrd="0" presId="urn:microsoft.com/office/officeart/2005/8/layout/process4"/>
    <dgm:cxn modelId="{69998DD8-9C65-4AF7-B14D-213EA50E23E3}" type="presParOf" srcId="{58FC6569-E814-44D6-889C-FC123E392B82}" destId="{DA84149F-D177-43B5-BEC8-3C1D8CC71A40}" srcOrd="0" destOrd="0" presId="urn:microsoft.com/office/officeart/2005/8/layout/process4"/>
    <dgm:cxn modelId="{56B178BC-CEB8-42AB-86C1-FB3716012449}" type="presParOf" srcId="{2AE6E186-E5F1-4689-AC6A-79FD662D0807}" destId="{445B3D51-4450-432C-8555-DEBD44DA95D0}" srcOrd="5" destOrd="0" presId="urn:microsoft.com/office/officeart/2005/8/layout/process4"/>
    <dgm:cxn modelId="{DB879F20-EF2F-4B81-B608-5D14316306A7}" type="presParOf" srcId="{2AE6E186-E5F1-4689-AC6A-79FD662D0807}" destId="{DCFD76EF-0A4D-4621-8D03-E4A697689772}" srcOrd="6" destOrd="0" presId="urn:microsoft.com/office/officeart/2005/8/layout/process4"/>
    <dgm:cxn modelId="{981E45E8-7903-4F22-BC6D-F70271073CE4}" type="presParOf" srcId="{DCFD76EF-0A4D-4621-8D03-E4A697689772}" destId="{BD466668-A5C8-4063-8109-9BCAD60829C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6FD97C7-DD5E-4592-B1A4-A66B685B9B8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C1DAC70-1168-4C43-A69B-A2C956C2B6D0}">
      <dgm:prSet/>
      <dgm:spPr/>
      <dgm:t>
        <a:bodyPr/>
        <a:lstStyle/>
        <a:p>
          <a:r>
            <a:rPr lang="en-US" b="0" i="0"/>
            <a:t>Engaging in this project has provided me with a clear comprehension of the principles underlying exploratory data analysis.</a:t>
          </a:r>
          <a:endParaRPr lang="en-US"/>
        </a:p>
      </dgm:t>
    </dgm:pt>
    <dgm:pt modelId="{16C41F80-7D91-436E-A83C-D86EB42C1800}" type="parTrans" cxnId="{07497A40-0485-4369-91BA-4F77D8D6E9B0}">
      <dgm:prSet/>
      <dgm:spPr/>
      <dgm:t>
        <a:bodyPr/>
        <a:lstStyle/>
        <a:p>
          <a:endParaRPr lang="en-US"/>
        </a:p>
      </dgm:t>
    </dgm:pt>
    <dgm:pt modelId="{5B4C1F58-E8B7-462F-9FB2-DBE428EED9CA}" type="sibTrans" cxnId="{07497A40-0485-4369-91BA-4F77D8D6E9B0}">
      <dgm:prSet/>
      <dgm:spPr/>
      <dgm:t>
        <a:bodyPr/>
        <a:lstStyle/>
        <a:p>
          <a:endParaRPr lang="en-US"/>
        </a:p>
      </dgm:t>
    </dgm:pt>
    <dgm:pt modelId="{CA0EFD8F-ABA8-4743-BE6F-E7B28230A801}">
      <dgm:prSet/>
      <dgm:spPr/>
      <dgm:t>
        <a:bodyPr/>
        <a:lstStyle/>
        <a:p>
          <a:r>
            <a:rPr lang="en-US" b="0" i="0"/>
            <a:t>Participating in this project has enhanced my proficiency in utilizing Excel.</a:t>
          </a:r>
          <a:endParaRPr lang="en-US"/>
        </a:p>
      </dgm:t>
    </dgm:pt>
    <dgm:pt modelId="{C7891FA9-BEA3-45E5-A3BD-9B27C97E55DB}" type="parTrans" cxnId="{C9D6B484-3E27-40A3-9CCF-DAB99A598AD3}">
      <dgm:prSet/>
      <dgm:spPr/>
      <dgm:t>
        <a:bodyPr/>
        <a:lstStyle/>
        <a:p>
          <a:endParaRPr lang="en-US"/>
        </a:p>
      </dgm:t>
    </dgm:pt>
    <dgm:pt modelId="{6FAEFF66-D088-4654-A895-394E4E23D197}" type="sibTrans" cxnId="{C9D6B484-3E27-40A3-9CCF-DAB99A598AD3}">
      <dgm:prSet/>
      <dgm:spPr/>
      <dgm:t>
        <a:bodyPr/>
        <a:lstStyle/>
        <a:p>
          <a:endParaRPr lang="en-US"/>
        </a:p>
      </dgm:t>
    </dgm:pt>
    <dgm:pt modelId="{345BA9CC-6C07-47B1-816D-63A440CBF797}">
      <dgm:prSet/>
      <dgm:spPr/>
      <dgm:t>
        <a:bodyPr/>
        <a:lstStyle/>
        <a:p>
          <a:r>
            <a:rPr lang="en-US"/>
            <a:t>This project has led me to comprehend the analytical requirements essential for the company's hiring processes.</a:t>
          </a:r>
        </a:p>
      </dgm:t>
    </dgm:pt>
    <dgm:pt modelId="{D6183312-1852-4B54-AF6E-A94328666202}" type="parTrans" cxnId="{AEFF3ABD-B41C-4C59-BC4F-5DFBCE524584}">
      <dgm:prSet/>
      <dgm:spPr/>
      <dgm:t>
        <a:bodyPr/>
        <a:lstStyle/>
        <a:p>
          <a:endParaRPr lang="en-US"/>
        </a:p>
      </dgm:t>
    </dgm:pt>
    <dgm:pt modelId="{B41F273C-8904-4D01-A69E-84A3160672A2}" type="sibTrans" cxnId="{AEFF3ABD-B41C-4C59-BC4F-5DFBCE524584}">
      <dgm:prSet/>
      <dgm:spPr/>
      <dgm:t>
        <a:bodyPr/>
        <a:lstStyle/>
        <a:p>
          <a:endParaRPr lang="en-US"/>
        </a:p>
      </dgm:t>
    </dgm:pt>
    <dgm:pt modelId="{53552AB3-654C-4D12-8E09-D5AE2B644E9D}" type="pres">
      <dgm:prSet presAssocID="{76FD97C7-DD5E-4592-B1A4-A66B685B9B80}" presName="root" presStyleCnt="0">
        <dgm:presLayoutVars>
          <dgm:dir/>
          <dgm:resizeHandles val="exact"/>
        </dgm:presLayoutVars>
      </dgm:prSet>
      <dgm:spPr/>
    </dgm:pt>
    <dgm:pt modelId="{0C9AD268-6F00-4EC3-B5FD-BA567FF02905}" type="pres">
      <dgm:prSet presAssocID="{CC1DAC70-1168-4C43-A69B-A2C956C2B6D0}" presName="compNode" presStyleCnt="0"/>
      <dgm:spPr/>
    </dgm:pt>
    <dgm:pt modelId="{22C354CB-B0D7-4AB9-BA6A-8E2CDAEA8077}" type="pres">
      <dgm:prSet presAssocID="{CC1DAC70-1168-4C43-A69B-A2C956C2B6D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2EE7D0B3-B1A3-460E-A5B8-143AE3AC6760}" type="pres">
      <dgm:prSet presAssocID="{CC1DAC70-1168-4C43-A69B-A2C956C2B6D0}" presName="spaceRect" presStyleCnt="0"/>
      <dgm:spPr/>
    </dgm:pt>
    <dgm:pt modelId="{63218FA5-B210-4192-B9FB-DC2AACF302F8}" type="pres">
      <dgm:prSet presAssocID="{CC1DAC70-1168-4C43-A69B-A2C956C2B6D0}" presName="textRect" presStyleLbl="revTx" presStyleIdx="0" presStyleCnt="3">
        <dgm:presLayoutVars>
          <dgm:chMax val="1"/>
          <dgm:chPref val="1"/>
        </dgm:presLayoutVars>
      </dgm:prSet>
      <dgm:spPr/>
    </dgm:pt>
    <dgm:pt modelId="{1DDAF588-0F60-4894-8854-FF4D0DF37B69}" type="pres">
      <dgm:prSet presAssocID="{5B4C1F58-E8B7-462F-9FB2-DBE428EED9CA}" presName="sibTrans" presStyleCnt="0"/>
      <dgm:spPr/>
    </dgm:pt>
    <dgm:pt modelId="{93D4011E-8941-4A54-9E92-0634DF4CB0CD}" type="pres">
      <dgm:prSet presAssocID="{CA0EFD8F-ABA8-4743-BE6F-E7B28230A801}" presName="compNode" presStyleCnt="0"/>
      <dgm:spPr/>
    </dgm:pt>
    <dgm:pt modelId="{3F551898-F6D9-4076-8EA2-922EC57C1E37}" type="pres">
      <dgm:prSet presAssocID="{CA0EFD8F-ABA8-4743-BE6F-E7B28230A80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FD0EA762-B87A-4CE0-8B2C-8EE3E15D8922}" type="pres">
      <dgm:prSet presAssocID="{CA0EFD8F-ABA8-4743-BE6F-E7B28230A801}" presName="spaceRect" presStyleCnt="0"/>
      <dgm:spPr/>
    </dgm:pt>
    <dgm:pt modelId="{2A6EEB68-ED10-4B48-AE76-430E04D195DF}" type="pres">
      <dgm:prSet presAssocID="{CA0EFD8F-ABA8-4743-BE6F-E7B28230A801}" presName="textRect" presStyleLbl="revTx" presStyleIdx="1" presStyleCnt="3">
        <dgm:presLayoutVars>
          <dgm:chMax val="1"/>
          <dgm:chPref val="1"/>
        </dgm:presLayoutVars>
      </dgm:prSet>
      <dgm:spPr/>
    </dgm:pt>
    <dgm:pt modelId="{0E7BA3F2-5510-4BF6-9459-DF64ED6B9E0E}" type="pres">
      <dgm:prSet presAssocID="{6FAEFF66-D088-4654-A895-394E4E23D197}" presName="sibTrans" presStyleCnt="0"/>
      <dgm:spPr/>
    </dgm:pt>
    <dgm:pt modelId="{C52B8932-B4AC-4AB6-98FC-386B8BAF2CB6}" type="pres">
      <dgm:prSet presAssocID="{345BA9CC-6C07-47B1-816D-63A440CBF797}" presName="compNode" presStyleCnt="0"/>
      <dgm:spPr/>
    </dgm:pt>
    <dgm:pt modelId="{C4966E1C-7FD8-4999-917B-F28DC89DA5C5}" type="pres">
      <dgm:prSet presAssocID="{345BA9CC-6C07-47B1-816D-63A440CBF79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ffice Worker"/>
        </a:ext>
      </dgm:extLst>
    </dgm:pt>
    <dgm:pt modelId="{28E2FEF2-140E-4CAD-BFF5-6E36A38450D1}" type="pres">
      <dgm:prSet presAssocID="{345BA9CC-6C07-47B1-816D-63A440CBF797}" presName="spaceRect" presStyleCnt="0"/>
      <dgm:spPr/>
    </dgm:pt>
    <dgm:pt modelId="{60E1903B-2350-48C8-AD0F-08D71F5934B1}" type="pres">
      <dgm:prSet presAssocID="{345BA9CC-6C07-47B1-816D-63A440CBF79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2100837-B3BE-4BE0-8039-9BC4E90CE736}" type="presOf" srcId="{CC1DAC70-1168-4C43-A69B-A2C956C2B6D0}" destId="{63218FA5-B210-4192-B9FB-DC2AACF302F8}" srcOrd="0" destOrd="0" presId="urn:microsoft.com/office/officeart/2018/2/layout/IconLabelList"/>
    <dgm:cxn modelId="{07497A40-0485-4369-91BA-4F77D8D6E9B0}" srcId="{76FD97C7-DD5E-4592-B1A4-A66B685B9B80}" destId="{CC1DAC70-1168-4C43-A69B-A2C956C2B6D0}" srcOrd="0" destOrd="0" parTransId="{16C41F80-7D91-436E-A83C-D86EB42C1800}" sibTransId="{5B4C1F58-E8B7-462F-9FB2-DBE428EED9CA}"/>
    <dgm:cxn modelId="{89ED9B7F-4C0A-4BAC-A183-1C75118B96BF}" type="presOf" srcId="{CA0EFD8F-ABA8-4743-BE6F-E7B28230A801}" destId="{2A6EEB68-ED10-4B48-AE76-430E04D195DF}" srcOrd="0" destOrd="0" presId="urn:microsoft.com/office/officeart/2018/2/layout/IconLabelList"/>
    <dgm:cxn modelId="{C9D6B484-3E27-40A3-9CCF-DAB99A598AD3}" srcId="{76FD97C7-DD5E-4592-B1A4-A66B685B9B80}" destId="{CA0EFD8F-ABA8-4743-BE6F-E7B28230A801}" srcOrd="1" destOrd="0" parTransId="{C7891FA9-BEA3-45E5-A3BD-9B27C97E55DB}" sibTransId="{6FAEFF66-D088-4654-A895-394E4E23D197}"/>
    <dgm:cxn modelId="{AEFF3ABD-B41C-4C59-BC4F-5DFBCE524584}" srcId="{76FD97C7-DD5E-4592-B1A4-A66B685B9B80}" destId="{345BA9CC-6C07-47B1-816D-63A440CBF797}" srcOrd="2" destOrd="0" parTransId="{D6183312-1852-4B54-AF6E-A94328666202}" sibTransId="{B41F273C-8904-4D01-A69E-84A3160672A2}"/>
    <dgm:cxn modelId="{5A07C2D6-C9EE-4588-AC52-BDE4CC01C9D5}" type="presOf" srcId="{76FD97C7-DD5E-4592-B1A4-A66B685B9B80}" destId="{53552AB3-654C-4D12-8E09-D5AE2B644E9D}" srcOrd="0" destOrd="0" presId="urn:microsoft.com/office/officeart/2018/2/layout/IconLabelList"/>
    <dgm:cxn modelId="{76007FF8-ABFF-4D46-A8F0-434D2C2B6768}" type="presOf" srcId="{345BA9CC-6C07-47B1-816D-63A440CBF797}" destId="{60E1903B-2350-48C8-AD0F-08D71F5934B1}" srcOrd="0" destOrd="0" presId="urn:microsoft.com/office/officeart/2018/2/layout/IconLabelList"/>
    <dgm:cxn modelId="{BCBE8C26-F61C-4F4A-A7F6-C29014FEDDF4}" type="presParOf" srcId="{53552AB3-654C-4D12-8E09-D5AE2B644E9D}" destId="{0C9AD268-6F00-4EC3-B5FD-BA567FF02905}" srcOrd="0" destOrd="0" presId="urn:microsoft.com/office/officeart/2018/2/layout/IconLabelList"/>
    <dgm:cxn modelId="{37EDA49D-6BC4-4368-B09C-1E4D3AE67AFE}" type="presParOf" srcId="{0C9AD268-6F00-4EC3-B5FD-BA567FF02905}" destId="{22C354CB-B0D7-4AB9-BA6A-8E2CDAEA8077}" srcOrd="0" destOrd="0" presId="urn:microsoft.com/office/officeart/2018/2/layout/IconLabelList"/>
    <dgm:cxn modelId="{17E7B8B9-FE2B-4C52-8AB0-1F07483FDDE2}" type="presParOf" srcId="{0C9AD268-6F00-4EC3-B5FD-BA567FF02905}" destId="{2EE7D0B3-B1A3-460E-A5B8-143AE3AC6760}" srcOrd="1" destOrd="0" presId="urn:microsoft.com/office/officeart/2018/2/layout/IconLabelList"/>
    <dgm:cxn modelId="{05AC91A8-0BF2-43C1-9FEA-A8A2ECC96123}" type="presParOf" srcId="{0C9AD268-6F00-4EC3-B5FD-BA567FF02905}" destId="{63218FA5-B210-4192-B9FB-DC2AACF302F8}" srcOrd="2" destOrd="0" presId="urn:microsoft.com/office/officeart/2018/2/layout/IconLabelList"/>
    <dgm:cxn modelId="{D6422BF7-402C-446E-B5A6-99044D2AF793}" type="presParOf" srcId="{53552AB3-654C-4D12-8E09-D5AE2B644E9D}" destId="{1DDAF588-0F60-4894-8854-FF4D0DF37B69}" srcOrd="1" destOrd="0" presId="urn:microsoft.com/office/officeart/2018/2/layout/IconLabelList"/>
    <dgm:cxn modelId="{46E1ACD3-972A-488A-8B43-074F52E52778}" type="presParOf" srcId="{53552AB3-654C-4D12-8E09-D5AE2B644E9D}" destId="{93D4011E-8941-4A54-9E92-0634DF4CB0CD}" srcOrd="2" destOrd="0" presId="urn:microsoft.com/office/officeart/2018/2/layout/IconLabelList"/>
    <dgm:cxn modelId="{B9EB3CF4-89AF-42BE-978B-4D7BDA4E7B09}" type="presParOf" srcId="{93D4011E-8941-4A54-9E92-0634DF4CB0CD}" destId="{3F551898-F6D9-4076-8EA2-922EC57C1E37}" srcOrd="0" destOrd="0" presId="urn:microsoft.com/office/officeart/2018/2/layout/IconLabelList"/>
    <dgm:cxn modelId="{1C65E4D7-9F46-468B-8225-782FF49842CB}" type="presParOf" srcId="{93D4011E-8941-4A54-9E92-0634DF4CB0CD}" destId="{FD0EA762-B87A-4CE0-8B2C-8EE3E15D8922}" srcOrd="1" destOrd="0" presId="urn:microsoft.com/office/officeart/2018/2/layout/IconLabelList"/>
    <dgm:cxn modelId="{2A0162ED-2670-412E-87F5-16A4D45B0EAB}" type="presParOf" srcId="{93D4011E-8941-4A54-9E92-0634DF4CB0CD}" destId="{2A6EEB68-ED10-4B48-AE76-430E04D195DF}" srcOrd="2" destOrd="0" presId="urn:microsoft.com/office/officeart/2018/2/layout/IconLabelList"/>
    <dgm:cxn modelId="{6D46A1A2-2C3D-41A5-8F3C-D835E068F65A}" type="presParOf" srcId="{53552AB3-654C-4D12-8E09-D5AE2B644E9D}" destId="{0E7BA3F2-5510-4BF6-9459-DF64ED6B9E0E}" srcOrd="3" destOrd="0" presId="urn:microsoft.com/office/officeart/2018/2/layout/IconLabelList"/>
    <dgm:cxn modelId="{D3F30B1F-1ECA-4159-BF2A-47F19A40CAC1}" type="presParOf" srcId="{53552AB3-654C-4D12-8E09-D5AE2B644E9D}" destId="{C52B8932-B4AC-4AB6-98FC-386B8BAF2CB6}" srcOrd="4" destOrd="0" presId="urn:microsoft.com/office/officeart/2018/2/layout/IconLabelList"/>
    <dgm:cxn modelId="{6D769D1D-A54C-47CD-A7AC-EE6D62C82CD5}" type="presParOf" srcId="{C52B8932-B4AC-4AB6-98FC-386B8BAF2CB6}" destId="{C4966E1C-7FD8-4999-917B-F28DC89DA5C5}" srcOrd="0" destOrd="0" presId="urn:microsoft.com/office/officeart/2018/2/layout/IconLabelList"/>
    <dgm:cxn modelId="{AC22200A-89B8-4791-AF74-00F1B0C6E622}" type="presParOf" srcId="{C52B8932-B4AC-4AB6-98FC-386B8BAF2CB6}" destId="{28E2FEF2-140E-4CAD-BFF5-6E36A38450D1}" srcOrd="1" destOrd="0" presId="urn:microsoft.com/office/officeart/2018/2/layout/IconLabelList"/>
    <dgm:cxn modelId="{C73E139C-0B22-4CE0-83D2-A3DEBEA5ADAB}" type="presParOf" srcId="{C52B8932-B4AC-4AB6-98FC-386B8BAF2CB6}" destId="{60E1903B-2350-48C8-AD0F-08D71F5934B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058722-3BDE-4E4F-BF81-34841023192A}">
      <dsp:nvSpPr>
        <dsp:cNvPr id="0" name=""/>
        <dsp:cNvSpPr/>
      </dsp:nvSpPr>
      <dsp:spPr>
        <a:xfrm>
          <a:off x="0" y="379803"/>
          <a:ext cx="6666833" cy="10342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 dirty="0"/>
            <a:t>Hiring process is the most important function of a company. The MNCs get to know about </a:t>
          </a:r>
          <a:endParaRPr lang="en-US" sz="2600" kern="1200" dirty="0"/>
        </a:p>
      </dsp:txBody>
      <dsp:txXfrm>
        <a:off x="50489" y="430292"/>
        <a:ext cx="6565855" cy="933302"/>
      </dsp:txXfrm>
    </dsp:sp>
    <dsp:sp modelId="{9D358C47-6D53-4CFE-8B31-0B2E98B8CE10}">
      <dsp:nvSpPr>
        <dsp:cNvPr id="0" name=""/>
        <dsp:cNvSpPr/>
      </dsp:nvSpPr>
      <dsp:spPr>
        <a:xfrm>
          <a:off x="0" y="1488964"/>
          <a:ext cx="6666833" cy="1034280"/>
        </a:xfrm>
        <a:prstGeom prst="roundRect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 dirty="0"/>
            <a:t>the trends in the hiring process. Trends such as the number of rejections, number of </a:t>
          </a:r>
          <a:endParaRPr lang="en-US" sz="2600" kern="1200" dirty="0"/>
        </a:p>
      </dsp:txBody>
      <dsp:txXfrm>
        <a:off x="50489" y="1539453"/>
        <a:ext cx="6565855" cy="933302"/>
      </dsp:txXfrm>
    </dsp:sp>
    <dsp:sp modelId="{9EFF60DB-C8F6-485B-AD59-61FECF414865}">
      <dsp:nvSpPr>
        <dsp:cNvPr id="0" name=""/>
        <dsp:cNvSpPr/>
      </dsp:nvSpPr>
      <dsp:spPr>
        <a:xfrm>
          <a:off x="0" y="2598124"/>
          <a:ext cx="6666833" cy="1034280"/>
        </a:xfrm>
        <a:prstGeom prst="roundRect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 dirty="0"/>
            <a:t>interviews, types of jobs, vacancies, experience etc. are important for a company to </a:t>
          </a:r>
          <a:r>
            <a:rPr lang="en-US" sz="2600" b="0" i="0" kern="1200" dirty="0" err="1"/>
            <a:t>analyse</a:t>
          </a:r>
          <a:r>
            <a:rPr lang="en-US" sz="2600" b="0" i="0" kern="1200" dirty="0"/>
            <a:t> </a:t>
          </a:r>
          <a:endParaRPr lang="en-US" sz="2600" kern="1200" dirty="0"/>
        </a:p>
      </dsp:txBody>
      <dsp:txXfrm>
        <a:off x="50489" y="2648613"/>
        <a:ext cx="6565855" cy="933302"/>
      </dsp:txXfrm>
    </dsp:sp>
    <dsp:sp modelId="{9DDAF167-CAF4-46D8-ACA0-0DC1D1795FF5}">
      <dsp:nvSpPr>
        <dsp:cNvPr id="0" name=""/>
        <dsp:cNvSpPr/>
      </dsp:nvSpPr>
      <dsp:spPr>
        <a:xfrm>
          <a:off x="0" y="3707284"/>
          <a:ext cx="6666833" cy="1034280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/>
            <a:t>before hiring fresher or any other individual. </a:t>
          </a:r>
          <a:endParaRPr lang="en-US" sz="2600" kern="1200"/>
        </a:p>
      </dsp:txBody>
      <dsp:txXfrm>
        <a:off x="50489" y="3757773"/>
        <a:ext cx="6565855" cy="9333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C4576B-6847-40A0-9299-C4FBAFE1723C}">
      <dsp:nvSpPr>
        <dsp:cNvPr id="0" name=""/>
        <dsp:cNvSpPr/>
      </dsp:nvSpPr>
      <dsp:spPr>
        <a:xfrm>
          <a:off x="788484" y="760838"/>
          <a:ext cx="844593" cy="8445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AFCE57-C29A-4A64-8AFF-7DA36CFCC377}">
      <dsp:nvSpPr>
        <dsp:cNvPr id="0" name=""/>
        <dsp:cNvSpPr/>
      </dsp:nvSpPr>
      <dsp:spPr>
        <a:xfrm>
          <a:off x="4219" y="1720290"/>
          <a:ext cx="2413125" cy="361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/>
            <a:t>Handling Missing Data:</a:t>
          </a:r>
          <a:endParaRPr lang="en-US" sz="1400" kern="1200"/>
        </a:p>
      </dsp:txBody>
      <dsp:txXfrm>
        <a:off x="4219" y="1720290"/>
        <a:ext cx="2413125" cy="361968"/>
      </dsp:txXfrm>
    </dsp:sp>
    <dsp:sp modelId="{6DA3643C-7C9A-4E58-BADC-28261F39BD71}">
      <dsp:nvSpPr>
        <dsp:cNvPr id="0" name=""/>
        <dsp:cNvSpPr/>
      </dsp:nvSpPr>
      <dsp:spPr>
        <a:xfrm>
          <a:off x="4219" y="2135681"/>
          <a:ext cx="2413125" cy="12962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Identified and addressed missing values in the dataset, employing appropriate strategies such as imputation or removal based on the context of the missing data.</a:t>
          </a:r>
          <a:endParaRPr lang="en-US" sz="1100" kern="1200"/>
        </a:p>
      </dsp:txBody>
      <dsp:txXfrm>
        <a:off x="4219" y="2135681"/>
        <a:ext cx="2413125" cy="1296285"/>
      </dsp:txXfrm>
    </dsp:sp>
    <dsp:sp modelId="{F87A5B9C-2BFF-409C-A31B-13F305252AD1}">
      <dsp:nvSpPr>
        <dsp:cNvPr id="0" name=""/>
        <dsp:cNvSpPr/>
      </dsp:nvSpPr>
      <dsp:spPr>
        <a:xfrm>
          <a:off x="3623906" y="760838"/>
          <a:ext cx="844593" cy="8445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DA06EA-0E20-44E3-B47B-E23C41B73E49}">
      <dsp:nvSpPr>
        <dsp:cNvPr id="0" name=""/>
        <dsp:cNvSpPr/>
      </dsp:nvSpPr>
      <dsp:spPr>
        <a:xfrm>
          <a:off x="2839641" y="1720290"/>
          <a:ext cx="2413125" cy="361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/>
            <a:t>Clubbing Columns:</a:t>
          </a:r>
          <a:endParaRPr lang="en-US" sz="1400" kern="1200"/>
        </a:p>
      </dsp:txBody>
      <dsp:txXfrm>
        <a:off x="2839641" y="1720290"/>
        <a:ext cx="2413125" cy="361968"/>
      </dsp:txXfrm>
    </dsp:sp>
    <dsp:sp modelId="{CA67D820-698F-47F7-90A1-7F67CD72CC66}">
      <dsp:nvSpPr>
        <dsp:cNvPr id="0" name=""/>
        <dsp:cNvSpPr/>
      </dsp:nvSpPr>
      <dsp:spPr>
        <a:xfrm>
          <a:off x="2839641" y="2135681"/>
          <a:ext cx="2413125" cy="12962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Combined columns with multiple categories to simplify analysis, promoting a more streamlined and coherent dataset.</a:t>
          </a:r>
          <a:endParaRPr lang="en-US" sz="1100" kern="1200"/>
        </a:p>
      </dsp:txBody>
      <dsp:txXfrm>
        <a:off x="2839641" y="2135681"/>
        <a:ext cx="2413125" cy="1296285"/>
      </dsp:txXfrm>
    </dsp:sp>
    <dsp:sp modelId="{2BAD81E0-43A0-4E41-9686-70CE7431FBF4}">
      <dsp:nvSpPr>
        <dsp:cNvPr id="0" name=""/>
        <dsp:cNvSpPr/>
      </dsp:nvSpPr>
      <dsp:spPr>
        <a:xfrm>
          <a:off x="6459328" y="760838"/>
          <a:ext cx="844593" cy="8445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C135D7-3B82-408A-9EFF-86AF23121A38}">
      <dsp:nvSpPr>
        <dsp:cNvPr id="0" name=""/>
        <dsp:cNvSpPr/>
      </dsp:nvSpPr>
      <dsp:spPr>
        <a:xfrm>
          <a:off x="5675062" y="1720290"/>
          <a:ext cx="2413125" cy="361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/>
            <a:t>Outlier Detection and Removal:</a:t>
          </a:r>
          <a:endParaRPr lang="en-US" sz="1400" kern="1200"/>
        </a:p>
      </dsp:txBody>
      <dsp:txXfrm>
        <a:off x="5675062" y="1720290"/>
        <a:ext cx="2413125" cy="361968"/>
      </dsp:txXfrm>
    </dsp:sp>
    <dsp:sp modelId="{B51888DA-99DF-4454-ABAC-90D8EE72E9F1}">
      <dsp:nvSpPr>
        <dsp:cNvPr id="0" name=""/>
        <dsp:cNvSpPr/>
      </dsp:nvSpPr>
      <dsp:spPr>
        <a:xfrm>
          <a:off x="5675062" y="2135681"/>
          <a:ext cx="2413125" cy="12962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Conducted outlier analysis to identify and assess extreme values that could impact the analysis.</a:t>
          </a:r>
          <a:endParaRPr lang="en-US" sz="1100" kern="1200"/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Decided on appropriate strategies for handling outliers, whether through removal, replacement, or retention based on the nature of the dataset.</a:t>
          </a:r>
          <a:endParaRPr lang="en-US" sz="1100" kern="1200"/>
        </a:p>
      </dsp:txBody>
      <dsp:txXfrm>
        <a:off x="5675062" y="2135681"/>
        <a:ext cx="2413125" cy="1296285"/>
      </dsp:txXfrm>
    </dsp:sp>
    <dsp:sp modelId="{3E9AD763-66C0-43F0-ACAF-E14D86FCC20F}">
      <dsp:nvSpPr>
        <dsp:cNvPr id="0" name=""/>
        <dsp:cNvSpPr/>
      </dsp:nvSpPr>
      <dsp:spPr>
        <a:xfrm>
          <a:off x="9294750" y="760838"/>
          <a:ext cx="844593" cy="8445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4DC377-3148-4EA3-867A-2B73E7BFC84C}">
      <dsp:nvSpPr>
        <dsp:cNvPr id="0" name=""/>
        <dsp:cNvSpPr/>
      </dsp:nvSpPr>
      <dsp:spPr>
        <a:xfrm>
          <a:off x="8510484" y="1720290"/>
          <a:ext cx="2413125" cy="361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/>
            <a:t>Data Summary:</a:t>
          </a:r>
          <a:endParaRPr lang="en-US" sz="1400" kern="1200"/>
        </a:p>
      </dsp:txBody>
      <dsp:txXfrm>
        <a:off x="8510484" y="1720290"/>
        <a:ext cx="2413125" cy="361968"/>
      </dsp:txXfrm>
    </dsp:sp>
    <dsp:sp modelId="{CD143CDA-FB46-45D5-9388-13481F2B16B7}">
      <dsp:nvSpPr>
        <dsp:cNvPr id="0" name=""/>
        <dsp:cNvSpPr/>
      </dsp:nvSpPr>
      <dsp:spPr>
        <a:xfrm>
          <a:off x="8510484" y="2135681"/>
          <a:ext cx="2413125" cy="12962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Calculated relevant statistical measures such as averages, medians, and other key indicators to provide a comprehensive summary of the dataset.</a:t>
          </a:r>
          <a:endParaRPr lang="en-US" sz="1100" kern="1200"/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Created visualizations using Excel to enhance understanding and interpretation of the data.</a:t>
          </a:r>
          <a:endParaRPr lang="en-US" sz="1100" kern="1200"/>
        </a:p>
      </dsp:txBody>
      <dsp:txXfrm>
        <a:off x="8510484" y="2135681"/>
        <a:ext cx="2413125" cy="12962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3CC2FD-B998-448E-A908-E6465A04573D}">
      <dsp:nvSpPr>
        <dsp:cNvPr id="0" name=""/>
        <dsp:cNvSpPr/>
      </dsp:nvSpPr>
      <dsp:spPr>
        <a:xfrm>
          <a:off x="0" y="598745"/>
          <a:ext cx="5183188" cy="110537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99A813-418D-4CB1-AC12-FEF47ABDCAF4}">
      <dsp:nvSpPr>
        <dsp:cNvPr id="0" name=""/>
        <dsp:cNvSpPr/>
      </dsp:nvSpPr>
      <dsp:spPr>
        <a:xfrm>
          <a:off x="334376" y="847455"/>
          <a:ext cx="607957" cy="6079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7D1E6A-7CB6-4D0B-B1D7-ECD0C8051318}">
      <dsp:nvSpPr>
        <dsp:cNvPr id="0" name=""/>
        <dsp:cNvSpPr/>
      </dsp:nvSpPr>
      <dsp:spPr>
        <a:xfrm>
          <a:off x="1276709" y="598745"/>
          <a:ext cx="3906478" cy="11053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986" tIns="116986" rIns="116986" bIns="11698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dirty="0"/>
            <a:t>MS Excel · </a:t>
          </a:r>
          <a:endParaRPr lang="en-US" sz="2500" kern="1200" dirty="0"/>
        </a:p>
      </dsp:txBody>
      <dsp:txXfrm>
        <a:off x="1276709" y="598745"/>
        <a:ext cx="3906478" cy="1105376"/>
      </dsp:txXfrm>
    </dsp:sp>
    <dsp:sp modelId="{0C97AF53-D9D2-4FFE-8880-909640EA7BF3}">
      <dsp:nvSpPr>
        <dsp:cNvPr id="0" name=""/>
        <dsp:cNvSpPr/>
      </dsp:nvSpPr>
      <dsp:spPr>
        <a:xfrm>
          <a:off x="0" y="1980466"/>
          <a:ext cx="5183188" cy="110537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4E242D-0EBD-4C37-8398-DD0A3063BB7B}">
      <dsp:nvSpPr>
        <dsp:cNvPr id="0" name=""/>
        <dsp:cNvSpPr/>
      </dsp:nvSpPr>
      <dsp:spPr>
        <a:xfrm>
          <a:off x="334376" y="2229175"/>
          <a:ext cx="607957" cy="6079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357221-0671-400E-9A81-851DAE4C5AE5}">
      <dsp:nvSpPr>
        <dsp:cNvPr id="0" name=""/>
        <dsp:cNvSpPr/>
      </dsp:nvSpPr>
      <dsp:spPr>
        <a:xfrm>
          <a:off x="1276709" y="1980466"/>
          <a:ext cx="3906478" cy="11053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986" tIns="116986" rIns="116986" bIns="11698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Dataset provided (Statistics Dataset)</a:t>
          </a:r>
          <a:endParaRPr lang="en-US" sz="2500" kern="1200"/>
        </a:p>
      </dsp:txBody>
      <dsp:txXfrm>
        <a:off x="1276709" y="1980466"/>
        <a:ext cx="3906478" cy="110537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500FE1-1668-4671-8E1C-4497BD4DFC09}">
      <dsp:nvSpPr>
        <dsp:cNvPr id="0" name=""/>
        <dsp:cNvSpPr/>
      </dsp:nvSpPr>
      <dsp:spPr>
        <a:xfrm>
          <a:off x="307345" y="1546"/>
          <a:ext cx="3222855" cy="19337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A. </a:t>
          </a:r>
          <a:r>
            <a:rPr lang="en-US" sz="1800" b="1" i="0" kern="1200"/>
            <a:t>Hiring Analysis:</a:t>
          </a:r>
          <a:endParaRPr lang="en-US" sz="18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/>
            <a:t>Determined the gender distribution of hires, providing insights into the company's efforts in promoting diversity and inclusion.</a:t>
          </a:r>
          <a:endParaRPr lang="en-US" sz="1400" kern="1200"/>
        </a:p>
      </dsp:txBody>
      <dsp:txXfrm>
        <a:off x="307345" y="1546"/>
        <a:ext cx="3222855" cy="1933713"/>
      </dsp:txXfrm>
    </dsp:sp>
    <dsp:sp modelId="{E7B19536-6940-4BEF-9A81-C9A9DF29F7CB}">
      <dsp:nvSpPr>
        <dsp:cNvPr id="0" name=""/>
        <dsp:cNvSpPr/>
      </dsp:nvSpPr>
      <dsp:spPr>
        <a:xfrm>
          <a:off x="3852486" y="1546"/>
          <a:ext cx="3222855" cy="19337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B. </a:t>
          </a:r>
          <a:r>
            <a:rPr lang="en-US" sz="1800" b="1" i="0" kern="1200"/>
            <a:t>Salary Analysis:</a:t>
          </a:r>
          <a:endParaRPr lang="en-US" sz="18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/>
            <a:t>Calculated the average salary, offering a clear understanding of the company's overall compensation structure.</a:t>
          </a:r>
          <a:endParaRPr lang="en-US" sz="1400" kern="1200"/>
        </a:p>
      </dsp:txBody>
      <dsp:txXfrm>
        <a:off x="3852486" y="1546"/>
        <a:ext cx="3222855" cy="1933713"/>
      </dsp:txXfrm>
    </dsp:sp>
    <dsp:sp modelId="{88209A1D-6338-4EA4-93B9-9B228F11945E}">
      <dsp:nvSpPr>
        <dsp:cNvPr id="0" name=""/>
        <dsp:cNvSpPr/>
      </dsp:nvSpPr>
      <dsp:spPr>
        <a:xfrm>
          <a:off x="7397627" y="1546"/>
          <a:ext cx="3222855" cy="193371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C. </a:t>
          </a:r>
          <a:r>
            <a:rPr lang="en-US" sz="1800" b="1" i="0" kern="1200"/>
            <a:t>Salary Distribution:</a:t>
          </a:r>
          <a:endParaRPr lang="en-US" sz="18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/>
            <a:t>Created class intervals for salaries, facilitating a more nuanced exploration of salary distribution across different levels within the organization.</a:t>
          </a:r>
          <a:endParaRPr lang="en-US" sz="1400" kern="1200"/>
        </a:p>
      </dsp:txBody>
      <dsp:txXfrm>
        <a:off x="7397627" y="1546"/>
        <a:ext cx="3222855" cy="1933713"/>
      </dsp:txXfrm>
    </dsp:sp>
    <dsp:sp modelId="{15FE35C1-4139-4101-A80C-4F0ED7CC21C5}">
      <dsp:nvSpPr>
        <dsp:cNvPr id="0" name=""/>
        <dsp:cNvSpPr/>
      </dsp:nvSpPr>
      <dsp:spPr>
        <a:xfrm>
          <a:off x="2079915" y="2257545"/>
          <a:ext cx="3222855" cy="193371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D. </a:t>
          </a:r>
          <a:r>
            <a:rPr lang="en-US" sz="1800" b="1" i="0" kern="1200"/>
            <a:t>Departmental Analysis:</a:t>
          </a:r>
          <a:endParaRPr lang="en-US" sz="18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/>
            <a:t>Utilized visualizations such as pie charts or bar graphs to represent the distribution of employees across various departments.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/>
            <a:t>Provided a visual snapshot of the organization's departmental composition.</a:t>
          </a:r>
          <a:endParaRPr lang="en-US" sz="1400" kern="1200"/>
        </a:p>
      </dsp:txBody>
      <dsp:txXfrm>
        <a:off x="2079915" y="2257545"/>
        <a:ext cx="3222855" cy="1933713"/>
      </dsp:txXfrm>
    </dsp:sp>
    <dsp:sp modelId="{E66050A8-0B56-4C18-B6C9-7E1F660C6AD8}">
      <dsp:nvSpPr>
        <dsp:cNvPr id="0" name=""/>
        <dsp:cNvSpPr/>
      </dsp:nvSpPr>
      <dsp:spPr>
        <a:xfrm>
          <a:off x="5625057" y="2257545"/>
          <a:ext cx="3222855" cy="193371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E. </a:t>
          </a:r>
          <a:r>
            <a:rPr lang="en-US" sz="1800" b="1" i="0" kern="1200"/>
            <a:t>Position Tier Analysis:</a:t>
          </a:r>
          <a:endParaRPr lang="en-US" sz="18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/>
            <a:t>Used charts or graphs to illustrate the distribution of positions across different tiers, aiding in the identification of organizational hierarchy and structure.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/>
            <a:t>Offered insights into potential areas for talent development and succession planning</a:t>
          </a:r>
          <a:endParaRPr lang="en-US" sz="1400" kern="1200"/>
        </a:p>
      </dsp:txBody>
      <dsp:txXfrm>
        <a:off x="5625057" y="2257545"/>
        <a:ext cx="3222855" cy="193371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83629D-19FC-4DCC-BF25-BF485231F3E7}">
      <dsp:nvSpPr>
        <dsp:cNvPr id="0" name=""/>
        <dsp:cNvSpPr/>
      </dsp:nvSpPr>
      <dsp:spPr>
        <a:xfrm>
          <a:off x="0" y="412339"/>
          <a:ext cx="6666833" cy="8751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Identified areas of gender diversity and potential gender imbalances in hiring practices.</a:t>
          </a:r>
          <a:endParaRPr lang="en-US" sz="2200" kern="1200"/>
        </a:p>
      </dsp:txBody>
      <dsp:txXfrm>
        <a:off x="42722" y="455061"/>
        <a:ext cx="6581389" cy="789716"/>
      </dsp:txXfrm>
    </dsp:sp>
    <dsp:sp modelId="{6361D0FF-BD3E-4353-9B5F-804B727E364E}">
      <dsp:nvSpPr>
        <dsp:cNvPr id="0" name=""/>
        <dsp:cNvSpPr/>
      </dsp:nvSpPr>
      <dsp:spPr>
        <a:xfrm>
          <a:off x="0" y="1350859"/>
          <a:ext cx="6666833" cy="875160"/>
        </a:xfrm>
        <a:prstGeom prst="roundRect">
          <a:avLst/>
        </a:prstGeom>
        <a:gradFill rotWithShape="0">
          <a:gsLst>
            <a:gs pos="0">
              <a:schemeClr val="accent2">
                <a:hueOff val="-363841"/>
                <a:satOff val="-20982"/>
                <a:lumOff val="215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363841"/>
                <a:satOff val="-20982"/>
                <a:lumOff val="215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363841"/>
                <a:satOff val="-20982"/>
                <a:lumOff val="215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Revealed the company's average salary, aiding in benchmarking against industry standards.</a:t>
          </a:r>
          <a:endParaRPr lang="en-US" sz="2200" kern="1200"/>
        </a:p>
      </dsp:txBody>
      <dsp:txXfrm>
        <a:off x="42722" y="1393581"/>
        <a:ext cx="6581389" cy="789716"/>
      </dsp:txXfrm>
    </dsp:sp>
    <dsp:sp modelId="{E7ACEAAB-DEA0-4FE4-BBC4-DCAB6A5D609F}">
      <dsp:nvSpPr>
        <dsp:cNvPr id="0" name=""/>
        <dsp:cNvSpPr/>
      </dsp:nvSpPr>
      <dsp:spPr>
        <a:xfrm>
          <a:off x="0" y="2289379"/>
          <a:ext cx="6666833" cy="875160"/>
        </a:xfrm>
        <a:prstGeom prst="round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Explored the distribution of salaries across class intervals, providing insights into compensation patterns.</a:t>
          </a:r>
          <a:endParaRPr lang="en-US" sz="2200" kern="1200"/>
        </a:p>
      </dsp:txBody>
      <dsp:txXfrm>
        <a:off x="42722" y="2332101"/>
        <a:ext cx="6581389" cy="789716"/>
      </dsp:txXfrm>
    </dsp:sp>
    <dsp:sp modelId="{6C061BB0-D451-4ABB-8BA6-69690F343CAC}">
      <dsp:nvSpPr>
        <dsp:cNvPr id="0" name=""/>
        <dsp:cNvSpPr/>
      </dsp:nvSpPr>
      <dsp:spPr>
        <a:xfrm>
          <a:off x="0" y="3227900"/>
          <a:ext cx="6666833" cy="875160"/>
        </a:xfrm>
        <a:prstGeom prst="roundRect">
          <a:avLst/>
        </a:prstGeom>
        <a:gradFill rotWithShape="0">
          <a:gsLst>
            <a:gs pos="0">
              <a:schemeClr val="accent2">
                <a:hueOff val="-1091522"/>
                <a:satOff val="-62946"/>
                <a:lumOff val="647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091522"/>
                <a:satOff val="-62946"/>
                <a:lumOff val="647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091522"/>
                <a:satOff val="-62946"/>
                <a:lumOff val="647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Visualized departmental composition, aiding in understanding workforce distribution.</a:t>
          </a:r>
          <a:endParaRPr lang="en-US" sz="2200" kern="1200"/>
        </a:p>
      </dsp:txBody>
      <dsp:txXfrm>
        <a:off x="42722" y="3270622"/>
        <a:ext cx="6581389" cy="789716"/>
      </dsp:txXfrm>
    </dsp:sp>
    <dsp:sp modelId="{6584E993-A780-4056-B49C-919EBD5F6907}">
      <dsp:nvSpPr>
        <dsp:cNvPr id="0" name=""/>
        <dsp:cNvSpPr/>
      </dsp:nvSpPr>
      <dsp:spPr>
        <a:xfrm>
          <a:off x="0" y="4166420"/>
          <a:ext cx="6666833" cy="87516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Illustrated position tiers, offering insights into the hierarchical structure of the organization.</a:t>
          </a:r>
          <a:endParaRPr lang="en-US" sz="2200" kern="1200"/>
        </a:p>
      </dsp:txBody>
      <dsp:txXfrm>
        <a:off x="42722" y="4209142"/>
        <a:ext cx="6581389" cy="78971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457FB9-3A7B-403D-B271-93EB1579B603}">
      <dsp:nvSpPr>
        <dsp:cNvPr id="0" name=""/>
        <dsp:cNvSpPr/>
      </dsp:nvSpPr>
      <dsp:spPr>
        <a:xfrm>
          <a:off x="282221" y="368029"/>
          <a:ext cx="1371985" cy="137198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823602-2712-42F8-A522-8CC4A222918A}">
      <dsp:nvSpPr>
        <dsp:cNvPr id="0" name=""/>
        <dsp:cNvSpPr/>
      </dsp:nvSpPr>
      <dsp:spPr>
        <a:xfrm>
          <a:off x="570337" y="656145"/>
          <a:ext cx="795751" cy="7957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F4CF0E-75E0-444E-90F3-BDA2514AEAF6}">
      <dsp:nvSpPr>
        <dsp:cNvPr id="0" name=""/>
        <dsp:cNvSpPr/>
      </dsp:nvSpPr>
      <dsp:spPr>
        <a:xfrm>
          <a:off x="1948202" y="36802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0" i="0" kern="1200" baseline="0"/>
            <a:t>I</a:t>
          </a:r>
          <a:r>
            <a:rPr lang="en-IN" sz="2400" kern="1200"/>
            <a:t> </a:t>
          </a:r>
          <a:r>
            <a:rPr lang="en-IN" sz="2400" b="0" i="0" kern="1200" baseline="0"/>
            <a:t>carried out the exploratory data analysis using excel data analysis tool pack.</a:t>
          </a:r>
          <a:endParaRPr lang="en-US" sz="2400" kern="1200"/>
        </a:p>
      </dsp:txBody>
      <dsp:txXfrm>
        <a:off x="1948202" y="368029"/>
        <a:ext cx="3233964" cy="1371985"/>
      </dsp:txXfrm>
    </dsp:sp>
    <dsp:sp modelId="{F163AF77-516D-43A2-8D22-9726926CF28A}">
      <dsp:nvSpPr>
        <dsp:cNvPr id="0" name=""/>
        <dsp:cNvSpPr/>
      </dsp:nvSpPr>
      <dsp:spPr>
        <a:xfrm>
          <a:off x="5745661" y="368029"/>
          <a:ext cx="1371985" cy="137198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2B3BC3-D407-41DC-AAF7-E0E4ABD63ABD}">
      <dsp:nvSpPr>
        <dsp:cNvPr id="0" name=""/>
        <dsp:cNvSpPr/>
      </dsp:nvSpPr>
      <dsp:spPr>
        <a:xfrm>
          <a:off x="6033778" y="656145"/>
          <a:ext cx="795751" cy="7957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CEE485-7E18-4076-8587-9DB1837B9170}">
      <dsp:nvSpPr>
        <dsp:cNvPr id="0" name=""/>
        <dsp:cNvSpPr/>
      </dsp:nvSpPr>
      <dsp:spPr>
        <a:xfrm>
          <a:off x="7411643" y="36802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0" i="0" kern="1200" baseline="0"/>
            <a:t>Calculated descriptive statistics on salary offered column.</a:t>
          </a:r>
          <a:endParaRPr lang="en-US" sz="2400" kern="1200"/>
        </a:p>
      </dsp:txBody>
      <dsp:txXfrm>
        <a:off x="7411643" y="368029"/>
        <a:ext cx="3233964" cy="1371985"/>
      </dsp:txXfrm>
    </dsp:sp>
    <dsp:sp modelId="{B04C8A04-CED1-418A-A80E-3BA1FA3432EA}">
      <dsp:nvSpPr>
        <dsp:cNvPr id="0" name=""/>
        <dsp:cNvSpPr/>
      </dsp:nvSpPr>
      <dsp:spPr>
        <a:xfrm>
          <a:off x="282221" y="2452790"/>
          <a:ext cx="1371985" cy="137198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96E65D-CAE8-4028-819E-6AC736A94018}">
      <dsp:nvSpPr>
        <dsp:cNvPr id="0" name=""/>
        <dsp:cNvSpPr/>
      </dsp:nvSpPr>
      <dsp:spPr>
        <a:xfrm>
          <a:off x="570337" y="2740907"/>
          <a:ext cx="795751" cy="79575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442E87-83C9-4B93-96AB-C89452367876}">
      <dsp:nvSpPr>
        <dsp:cNvPr id="0" name=""/>
        <dsp:cNvSpPr/>
      </dsp:nvSpPr>
      <dsp:spPr>
        <a:xfrm>
          <a:off x="1948202" y="2452790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0" i="0" kern="1200" baseline="0"/>
            <a:t>Find out missing values and outliers using quartile function in excel.</a:t>
          </a:r>
          <a:endParaRPr lang="en-US" sz="2400" kern="1200"/>
        </a:p>
      </dsp:txBody>
      <dsp:txXfrm>
        <a:off x="1948202" y="2452790"/>
        <a:ext cx="3233964" cy="1371985"/>
      </dsp:txXfrm>
    </dsp:sp>
    <dsp:sp modelId="{9368FDF2-C971-4601-B0B8-0E7E8A7C8AEA}">
      <dsp:nvSpPr>
        <dsp:cNvPr id="0" name=""/>
        <dsp:cNvSpPr/>
      </dsp:nvSpPr>
      <dsp:spPr>
        <a:xfrm>
          <a:off x="5745661" y="2452790"/>
          <a:ext cx="1371985" cy="137198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B48377-A458-4423-BF9D-A82E18E1201B}">
      <dsp:nvSpPr>
        <dsp:cNvPr id="0" name=""/>
        <dsp:cNvSpPr/>
      </dsp:nvSpPr>
      <dsp:spPr>
        <a:xfrm>
          <a:off x="6033778" y="2740907"/>
          <a:ext cx="795751" cy="79575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134BA6-A2B4-4167-B1C2-8AF7894D7B00}">
      <dsp:nvSpPr>
        <dsp:cNvPr id="0" name=""/>
        <dsp:cNvSpPr/>
      </dsp:nvSpPr>
      <dsp:spPr>
        <a:xfrm>
          <a:off x="7411643" y="2452790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0" i="0" kern="1200" baseline="0"/>
            <a:t>After removing the outliers further insights were carried out using excel formula graphs.</a:t>
          </a:r>
          <a:endParaRPr lang="en-US" sz="2400" kern="1200"/>
        </a:p>
      </dsp:txBody>
      <dsp:txXfrm>
        <a:off x="7411643" y="2452790"/>
        <a:ext cx="3233964" cy="137198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42BEE0-4EC9-4355-A4DF-3A7A5E442506}">
      <dsp:nvSpPr>
        <dsp:cNvPr id="0" name=""/>
        <dsp:cNvSpPr/>
      </dsp:nvSpPr>
      <dsp:spPr>
        <a:xfrm>
          <a:off x="0" y="3439008"/>
          <a:ext cx="10927829" cy="75237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Highlighted potential areas for talent development and succession planning based on position tier analysis</a:t>
          </a:r>
          <a:endParaRPr lang="en-US" sz="1700" kern="1200"/>
        </a:p>
      </dsp:txBody>
      <dsp:txXfrm>
        <a:off x="0" y="3439008"/>
        <a:ext cx="10927829" cy="752371"/>
      </dsp:txXfrm>
    </dsp:sp>
    <dsp:sp modelId="{9AF75EB0-835F-4064-ADDC-658FA4EAB9CB}">
      <dsp:nvSpPr>
        <dsp:cNvPr id="0" name=""/>
        <dsp:cNvSpPr/>
      </dsp:nvSpPr>
      <dsp:spPr>
        <a:xfrm rot="10800000">
          <a:off x="0" y="2293147"/>
          <a:ext cx="10927829" cy="1157146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Proposed insights-driven decisions for organizational and departmental restructuring if necessary.</a:t>
          </a:r>
          <a:endParaRPr lang="en-US" sz="1700" kern="1200"/>
        </a:p>
      </dsp:txBody>
      <dsp:txXfrm rot="10800000">
        <a:off x="0" y="2293147"/>
        <a:ext cx="10927829" cy="751879"/>
      </dsp:txXfrm>
    </dsp:sp>
    <dsp:sp modelId="{DA84149F-D177-43B5-BEC8-3C1D8CC71A40}">
      <dsp:nvSpPr>
        <dsp:cNvPr id="0" name=""/>
        <dsp:cNvSpPr/>
      </dsp:nvSpPr>
      <dsp:spPr>
        <a:xfrm rot="10800000">
          <a:off x="0" y="1147286"/>
          <a:ext cx="10927829" cy="1157146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Provided recommendations for optimizing salary structures based on the analysis of average salary and distribution.</a:t>
          </a:r>
          <a:endParaRPr lang="en-US" sz="1700" kern="1200"/>
        </a:p>
      </dsp:txBody>
      <dsp:txXfrm rot="10800000">
        <a:off x="0" y="1147286"/>
        <a:ext cx="10927829" cy="751879"/>
      </dsp:txXfrm>
    </dsp:sp>
    <dsp:sp modelId="{BD466668-A5C8-4063-8109-9BCAD60829C2}">
      <dsp:nvSpPr>
        <dsp:cNvPr id="0" name=""/>
        <dsp:cNvSpPr/>
      </dsp:nvSpPr>
      <dsp:spPr>
        <a:xfrm rot="10800000">
          <a:off x="0" y="1425"/>
          <a:ext cx="10927829" cy="1157146"/>
        </a:xfrm>
        <a:prstGeom prst="upArrowCallou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Suggested strategies for improving gender diversity if imbalances were identified.</a:t>
          </a:r>
          <a:endParaRPr lang="en-US" sz="1700" kern="1200"/>
        </a:p>
      </dsp:txBody>
      <dsp:txXfrm rot="10800000">
        <a:off x="0" y="1425"/>
        <a:ext cx="10927829" cy="75187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C354CB-B0D7-4AB9-BA6A-8E2CDAEA8077}">
      <dsp:nvSpPr>
        <dsp:cNvPr id="0" name=""/>
        <dsp:cNvSpPr/>
      </dsp:nvSpPr>
      <dsp:spPr>
        <a:xfrm>
          <a:off x="947201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218FA5-B210-4192-B9FB-DC2AACF302F8}">
      <dsp:nvSpPr>
        <dsp:cNvPr id="0" name=""/>
        <dsp:cNvSpPr/>
      </dsp:nvSpPr>
      <dsp:spPr>
        <a:xfrm>
          <a:off x="59990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Engaging in this project has provided me with a clear comprehension of the principles underlying exploratory data analysis.</a:t>
          </a:r>
          <a:endParaRPr lang="en-US" sz="1400" kern="1200"/>
        </a:p>
      </dsp:txBody>
      <dsp:txXfrm>
        <a:off x="59990" y="2654049"/>
        <a:ext cx="3226223" cy="720000"/>
      </dsp:txXfrm>
    </dsp:sp>
    <dsp:sp modelId="{3F551898-F6D9-4076-8EA2-922EC57C1E37}">
      <dsp:nvSpPr>
        <dsp:cNvPr id="0" name=""/>
        <dsp:cNvSpPr/>
      </dsp:nvSpPr>
      <dsp:spPr>
        <a:xfrm>
          <a:off x="4738014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6EEB68-ED10-4B48-AE76-430E04D195DF}">
      <dsp:nvSpPr>
        <dsp:cNvPr id="0" name=""/>
        <dsp:cNvSpPr/>
      </dsp:nvSpPr>
      <dsp:spPr>
        <a:xfrm>
          <a:off x="3850802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Participating in this project has enhanced my proficiency in utilizing Excel.</a:t>
          </a:r>
          <a:endParaRPr lang="en-US" sz="1400" kern="1200"/>
        </a:p>
      </dsp:txBody>
      <dsp:txXfrm>
        <a:off x="3850802" y="2654049"/>
        <a:ext cx="3226223" cy="720000"/>
      </dsp:txXfrm>
    </dsp:sp>
    <dsp:sp modelId="{C4966E1C-7FD8-4999-917B-F28DC89DA5C5}">
      <dsp:nvSpPr>
        <dsp:cNvPr id="0" name=""/>
        <dsp:cNvSpPr/>
      </dsp:nvSpPr>
      <dsp:spPr>
        <a:xfrm>
          <a:off x="8528826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E1903B-2350-48C8-AD0F-08D71F5934B1}">
      <dsp:nvSpPr>
        <dsp:cNvPr id="0" name=""/>
        <dsp:cNvSpPr/>
      </dsp:nvSpPr>
      <dsp:spPr>
        <a:xfrm>
          <a:off x="7641615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This project has led me to comprehend the analytical requirements essential for the company's hiring processes.</a:t>
          </a:r>
        </a:p>
      </dsp:txBody>
      <dsp:txXfrm>
        <a:off x="7641615" y="2654049"/>
        <a:ext cx="3226223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svg>
</file>

<file path=ppt/media/image25.png>
</file>

<file path=ppt/media/image26.svg>
</file>

<file path=ppt/media/image27.png>
</file>

<file path=ppt/media/image28.svg>
</file>

<file path=ppt/media/image29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462C7-D739-870C-9E3E-855ADE3610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B3BAC-35FF-144A-EE5F-0878821AF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C996D-D1C5-79C2-F20F-ED64919D8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9520F-0310-675C-7100-DFF35EA47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0B685-141D-6D06-A65D-C021CB73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3507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5BF7A-6879-2BF7-3625-94AB4B982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3D9B82-5D64-25AF-A98A-2260EE50B3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29306-4142-25E7-114D-D68130A58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75392-C286-DFE0-BC69-2B9DE595E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3030F-0770-88C5-E847-809D260BC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582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1A5992-BE2C-81C7-6FFC-31B631806A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AB37FD-14E3-468E-B6E5-06449EBECE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E8DF3-3753-F379-6004-E23A92009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ADE50-BE29-AFD8-7524-881CC3EC5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A931A-7A06-DF92-AD33-A1091C5A1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89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971B-5323-16E8-F449-2A96E038C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6E567-E2E3-A17F-059F-10C658BDE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0BB41-B5C9-2719-BA25-5C5ECAF9A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4941E-3FE4-FFF8-1724-CF11DE2A8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C8A88-506B-3DC5-B724-C35688707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164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42275-4EF0-25CA-A47F-97608FCAC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104B5-8860-0456-744E-6FAE6F836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EDD79-2FCE-CD90-733E-AC8202420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31E4B-7371-C66D-AB3C-B9EB2633B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EAFAB-4956-2560-A99E-571955081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9569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0D87B-A27C-4530-5797-247A8075E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EA327-9D53-D4B0-4800-3FB33AE1C8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0AC1B8-BB7B-C5A7-AAC1-DCE8E0E92B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097A9-151D-3EB3-5F7B-A4BB85390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99A19B-D408-9ACA-4630-723123D9E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C1FC33-ED45-DE3B-6B0D-941900160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416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BC629-53AD-7FE0-455A-B9CF826A8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A63E7-F30C-D5CA-4BFE-DB2EBF599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066109-9272-5C38-968C-C48C41F03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242F4F-51B0-F429-8FE6-8830DFF807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57E549-70FB-239B-3229-C78E11EEE8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664E4A-F9F3-EC35-18EB-C1CE3BA0B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91597D-A504-CAFD-3179-1DF228678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19EAAB-E563-6348-8A79-66FD17C8A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646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53F76-5530-B59C-7335-709A7E6EA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066BE4-02A6-3CBA-267C-5C7E34B66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D7E7D-A9B5-4227-B980-CA66B6903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FB1378-051E-592C-3EF9-AEEB3C4BA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6735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8C5A91-16A6-6F4D-17E2-B3E122F20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70456D-D97F-A955-DB28-C60165596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2B04E6-66FD-4B9B-84F1-CD2900C41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616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F161-C342-5BF6-BF9B-8421075DF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B05C5-01F1-DB8F-4C6D-0C305B2D7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FF1992-D50C-12E0-F77E-9EED052C7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6F2E7E-9849-4197-90D8-289802F3F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154D1C-59C5-49E6-7AE6-C34F43826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A6F849-A4B2-A829-BC38-1E5338658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5651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DF206-3207-ABED-3BA4-F1A7F6896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388437-A970-A889-703D-6251701207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4B2E5-BCD5-CCB6-4D82-5A436E176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A37C5C-4044-8A1C-6982-086ADFAD0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3D639-12B1-0BF8-236E-7031FC230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4EDB46-CC19-C6D4-95CA-CF7EE9DF2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2923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CC77FB-D5D8-8595-C9A8-FF5957687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947BDA-34BE-005E-B9BC-A48F207B3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E44F1-B459-C148-FC4D-81B0D10574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37E40-3B15-4126-8753-B7381CA9FFDA}" type="datetimeFigureOut">
              <a:rPr lang="en-IN" smtClean="0"/>
              <a:t>07-12-2023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A8FF3-1DCF-2968-64A3-5F0302DD45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941C3-025F-657D-8D45-67B5D7F8C5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17335-F0A1-42BB-B6A3-78F21FEC0C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944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diagramLayout" Target="../diagrams/layout1.xml"/><Relationship Id="rId7" Type="http://schemas.openxmlformats.org/officeDocument/2006/relationships/hyperlink" Target="https://docs.google.com/spreadsheets/d/1d0tvnglW_oJrCoWsuqmoNHxgj04vgmFT/edit?usp=sharing&amp;ouid=106459439100466795812&amp;rtpof=true&amp;sd=true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960284-11A8-3746-6243-20B93A819599}"/>
              </a:ext>
            </a:extLst>
          </p:cNvPr>
          <p:cNvSpPr txBox="1"/>
          <p:nvPr/>
        </p:nvSpPr>
        <p:spPr>
          <a:xfrm>
            <a:off x="0" y="76200"/>
            <a:ext cx="12192000" cy="6858000"/>
          </a:xfrm>
          <a:prstGeom prst="rect">
            <a:avLst/>
          </a:prstGeom>
          <a:noFill/>
        </p:spPr>
        <p:txBody>
          <a:bodyPr wrap="square" rtlCol="0">
            <a:prstTxWarp prst="textWave1">
              <a:avLst/>
            </a:prstTxWarp>
            <a:spAutoFit/>
          </a:bodyPr>
          <a:lstStyle/>
          <a:p>
            <a:r>
              <a:rPr lang="en-IN" dirty="0">
                <a:blipFill>
                  <a:blip r:embed="rId2"/>
                  <a:stretch>
                    <a:fillRect/>
                  </a:stretch>
                </a:blipFill>
              </a:rPr>
              <a:t>------------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671548-B4F1-4FAE-2304-E39AB507FA5A}"/>
              </a:ext>
            </a:extLst>
          </p:cNvPr>
          <p:cNvSpPr txBox="1"/>
          <p:nvPr/>
        </p:nvSpPr>
        <p:spPr>
          <a:xfrm>
            <a:off x="6858000" y="76200"/>
            <a:ext cx="5191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</a:rPr>
              <a:t>HIRING PROCESS ANALYTICS</a:t>
            </a:r>
            <a:endParaRPr lang="en-IN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014E11-A19E-BF9B-2104-B9C3FC9248C1}"/>
              </a:ext>
            </a:extLst>
          </p:cNvPr>
          <p:cNvSpPr txBox="1"/>
          <p:nvPr/>
        </p:nvSpPr>
        <p:spPr>
          <a:xfrm>
            <a:off x="0" y="6057721"/>
            <a:ext cx="5191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i="0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</a:rPr>
              <a:t>By Satyashree Sahu Pawar</a:t>
            </a:r>
            <a:endParaRPr lang="en-IN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579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114ED94A-C85D-4CD3-4205-438D21CE6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9217" y="-1"/>
            <a:ext cx="5213267" cy="6883030"/>
            <a:chOff x="-19217" y="-1"/>
            <a:chExt cx="5213267" cy="688303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642BDB2-BF67-1D53-1C70-0B41D709E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06" y="0"/>
              <a:ext cx="5204956" cy="6883029"/>
            </a:xfrm>
            <a:prstGeom prst="rect">
              <a:avLst/>
            </a:prstGeom>
            <a:gradFill>
              <a:gsLst>
                <a:gs pos="7000">
                  <a:schemeClr val="accent2"/>
                </a:gs>
                <a:gs pos="100000">
                  <a:schemeClr val="accent5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8E0D8CE-5DBF-B664-EB48-C29BF8AB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19217" y="1731909"/>
              <a:ext cx="5204963" cy="51444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60000">
                  <a:schemeClr val="accent5">
                    <a:lumMod val="60000"/>
                    <a:lumOff val="40000"/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FD140CE-7DE2-C88F-5EAE-F45EB69E6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10" y="6723"/>
              <a:ext cx="3834567" cy="6876300"/>
            </a:xfrm>
            <a:prstGeom prst="rect">
              <a:avLst/>
            </a:prstGeom>
            <a:gradFill flip="none" rotWithShape="1">
              <a:gsLst>
                <a:gs pos="3000">
                  <a:schemeClr val="accent2">
                    <a:lumMod val="60000"/>
                    <a:lumOff val="40000"/>
                    <a:alpha val="78000"/>
                  </a:schemeClr>
                </a:gs>
                <a:gs pos="42000">
                  <a:schemeClr val="accent2"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57E87E3-413F-10EF-63D8-6016E986C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844601" y="833689"/>
              <a:ext cx="6872341" cy="5204961"/>
            </a:xfrm>
            <a:prstGeom prst="rect">
              <a:avLst/>
            </a:prstGeom>
            <a:gradFill>
              <a:gsLst>
                <a:gs pos="0">
                  <a:schemeClr val="accent5">
                    <a:alpha val="86000"/>
                  </a:schemeClr>
                </a:gs>
                <a:gs pos="57000">
                  <a:schemeClr val="accent2">
                    <a:alpha val="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3A5819B-379D-891D-8B57-464D3B704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484" y="739835"/>
            <a:ext cx="3702580" cy="1616203"/>
          </a:xfrm>
        </p:spPr>
        <p:txBody>
          <a:bodyPr anchor="b">
            <a:normAutofit/>
          </a:bodyPr>
          <a:lstStyle/>
          <a:p>
            <a:r>
              <a:rPr lang="en-IN" sz="3200" b="1" i="0">
                <a:solidFill>
                  <a:srgbClr val="FFFFFF"/>
                </a:solidFill>
                <a:effectLst/>
                <a:latin typeface="Manrope"/>
              </a:rPr>
              <a:t>Salary Distribution</a:t>
            </a:r>
            <a:endParaRPr lang="en-IN" sz="3200">
              <a:solidFill>
                <a:srgbClr val="FFFFFF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DF0054-3482-47D1-6259-E63FDF099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84" y="2459116"/>
            <a:ext cx="3702579" cy="3524823"/>
          </a:xfrm>
        </p:spPr>
        <p:txBody>
          <a:bodyPr>
            <a:normAutofit/>
          </a:bodyPr>
          <a:lstStyle/>
          <a:p>
            <a:endParaRPr lang="en-IN" sz="2000" b="0" i="0" u="none" strike="noStrike" baseline="0" dirty="0">
              <a:solidFill>
                <a:srgbClr val="FFFFFF"/>
              </a:solidFill>
              <a:latin typeface="Lucida Sans Unicode" panose="020B0602030504020204" pitchFamily="34" charset="0"/>
            </a:endParaRPr>
          </a:p>
          <a:p>
            <a:r>
              <a:rPr lang="en-US" sz="2000" b="0" i="0" u="none" strike="noStrike" baseline="0" dirty="0">
                <a:solidFill>
                  <a:srgbClr val="FFFFFF"/>
                </a:solidFill>
                <a:latin typeface="Lucida Sans Unicode" panose="020B0602030504020204" pitchFamily="34" charset="0"/>
              </a:rPr>
              <a:t>Histogram shows the salary class intervals.</a:t>
            </a:r>
            <a:endParaRPr lang="en-IN" sz="2000" b="0" i="0" u="none" strike="noStrike" baseline="0" dirty="0">
              <a:solidFill>
                <a:srgbClr val="FFFFFF"/>
              </a:solidFill>
              <a:latin typeface="Lucida Sans Unicode" panose="020B0602030504020204" pitchFamily="34" charset="0"/>
            </a:endParaRPr>
          </a:p>
          <a:p>
            <a:r>
              <a:rPr lang="en-US" sz="2000" b="0" i="0" u="none" strike="noStrike" baseline="0" dirty="0">
                <a:solidFill>
                  <a:srgbClr val="FFFFFF"/>
                </a:solidFill>
                <a:latin typeface="Lucida Sans Unicode" panose="020B0602030504020204" pitchFamily="34" charset="0"/>
              </a:rPr>
              <a:t>Majority of applicants were offered salary between 40K -47K.</a:t>
            </a:r>
          </a:p>
          <a:p>
            <a:pPr marL="0" indent="0">
              <a:buNone/>
            </a:pPr>
            <a:endParaRPr lang="en-IN" sz="2000" dirty="0">
              <a:solidFill>
                <a:srgbClr val="FFFFFF"/>
              </a:solidFill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EC6F98E7-5F6C-42A2-88AF-105CB78F24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6328363"/>
              </p:ext>
            </p:extLst>
          </p:nvPr>
        </p:nvGraphicFramePr>
        <p:xfrm>
          <a:off x="5224459" y="787114"/>
          <a:ext cx="6815141" cy="5283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74343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14ED94A-C85D-4CD3-4205-438D21CE6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9217" y="-1"/>
            <a:ext cx="5213267" cy="6883030"/>
            <a:chOff x="-19217" y="-1"/>
            <a:chExt cx="5213267" cy="688303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642BDB2-BF67-1D53-1C70-0B41D709E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06" y="0"/>
              <a:ext cx="5204956" cy="6883029"/>
            </a:xfrm>
            <a:prstGeom prst="rect">
              <a:avLst/>
            </a:prstGeom>
            <a:gradFill>
              <a:gsLst>
                <a:gs pos="7000">
                  <a:schemeClr val="accent2"/>
                </a:gs>
                <a:gs pos="100000">
                  <a:schemeClr val="accent5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8E0D8CE-5DBF-B664-EB48-C29BF8AB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19217" y="1731909"/>
              <a:ext cx="5204963" cy="51444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60000">
                  <a:schemeClr val="accent5">
                    <a:lumMod val="60000"/>
                    <a:lumOff val="40000"/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FD140CE-7DE2-C88F-5EAE-F45EB69E6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10" y="6723"/>
              <a:ext cx="3834567" cy="6876300"/>
            </a:xfrm>
            <a:prstGeom prst="rect">
              <a:avLst/>
            </a:prstGeom>
            <a:gradFill flip="none" rotWithShape="1">
              <a:gsLst>
                <a:gs pos="3000">
                  <a:schemeClr val="accent2">
                    <a:lumMod val="60000"/>
                    <a:lumOff val="40000"/>
                    <a:alpha val="78000"/>
                  </a:schemeClr>
                </a:gs>
                <a:gs pos="42000">
                  <a:schemeClr val="accent2"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57E87E3-413F-10EF-63D8-6016E986C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844601" y="833689"/>
              <a:ext cx="6872341" cy="5204961"/>
            </a:xfrm>
            <a:prstGeom prst="rect">
              <a:avLst/>
            </a:prstGeom>
            <a:gradFill>
              <a:gsLst>
                <a:gs pos="0">
                  <a:schemeClr val="accent5">
                    <a:alpha val="86000"/>
                  </a:schemeClr>
                </a:gs>
                <a:gs pos="57000">
                  <a:schemeClr val="accent2">
                    <a:alpha val="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A4841AA-9455-3319-E728-4AD3CC7F0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484" y="739835"/>
            <a:ext cx="3702580" cy="1616203"/>
          </a:xfrm>
        </p:spPr>
        <p:txBody>
          <a:bodyPr anchor="b">
            <a:normAutofit/>
          </a:bodyPr>
          <a:lstStyle/>
          <a:p>
            <a:r>
              <a:rPr lang="en-IN" sz="3200" b="1" i="0">
                <a:solidFill>
                  <a:srgbClr val="FFFFFF"/>
                </a:solidFill>
                <a:effectLst/>
                <a:latin typeface="Manrope"/>
              </a:rPr>
              <a:t>Departmental Analysis</a:t>
            </a:r>
            <a:endParaRPr lang="en-IN" sz="32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3F63C-F412-2CB9-EF1E-145D77A0C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84" y="2459116"/>
            <a:ext cx="3702579" cy="3524823"/>
          </a:xfrm>
        </p:spPr>
        <p:txBody>
          <a:bodyPr>
            <a:normAutofit/>
          </a:bodyPr>
          <a:lstStyle/>
          <a:p>
            <a:endParaRPr lang="en-IN" sz="1600" b="0" i="0" u="none" strike="noStrike" baseline="0">
              <a:solidFill>
                <a:srgbClr val="FFFFFF"/>
              </a:solidFill>
              <a:latin typeface="Lucida Sans Unicode" panose="020B0602030504020204" pitchFamily="34" charset="0"/>
            </a:endParaRPr>
          </a:p>
          <a:p>
            <a:endParaRPr lang="en-US" sz="1600" b="0" i="0" u="none" strike="noStrike" baseline="0">
              <a:solidFill>
                <a:srgbClr val="FFFFFF"/>
              </a:solidFill>
              <a:latin typeface="Lucida Sans Unicode" panose="020B0602030504020204" pitchFamily="34" charset="0"/>
            </a:endParaRPr>
          </a:p>
          <a:p>
            <a:r>
              <a:rPr lang="en-US" sz="1600" b="0" i="0" u="none" strike="noStrike" baseline="0">
                <a:solidFill>
                  <a:srgbClr val="FFFFFF"/>
                </a:solidFill>
                <a:latin typeface="Lucida Sans Unicode" panose="020B0602030504020204" pitchFamily="34" charset="0"/>
              </a:rPr>
              <a:t>The pie chart represents the proportion of applicants working in different departments.</a:t>
            </a:r>
          </a:p>
          <a:p>
            <a:endParaRPr lang="en-US" sz="1600" b="0" i="0" u="none" strike="noStrike" baseline="0">
              <a:solidFill>
                <a:srgbClr val="FFFFFF"/>
              </a:solidFill>
              <a:latin typeface="Lucida Sans Unicode" panose="020B0602030504020204" pitchFamily="34" charset="0"/>
            </a:endParaRPr>
          </a:p>
          <a:p>
            <a:r>
              <a:rPr lang="en-US" sz="1600" b="0" i="0" u="none" strike="noStrike" baseline="0">
                <a:solidFill>
                  <a:srgbClr val="FFFFFF"/>
                </a:solidFill>
                <a:latin typeface="Lucida Sans Unicode" panose="020B0602030504020204" pitchFamily="34" charset="0"/>
              </a:rPr>
              <a:t>4694 applicants were hired out of 7164 application ids.</a:t>
            </a:r>
          </a:p>
          <a:p>
            <a:endParaRPr lang="en-IN" sz="1600" b="0" i="0" u="none" strike="noStrike" baseline="0">
              <a:solidFill>
                <a:srgbClr val="FFFFFF"/>
              </a:solidFill>
              <a:latin typeface="Lucida Sans Unicode" panose="020B0602030504020204" pitchFamily="34" charset="0"/>
            </a:endParaRPr>
          </a:p>
          <a:p>
            <a:r>
              <a:rPr lang="en-US" sz="1600" b="0" i="0" u="none" strike="noStrike" baseline="0">
                <a:solidFill>
                  <a:srgbClr val="FFFFFF"/>
                </a:solidFill>
                <a:latin typeface="Lucida Sans Unicode" panose="020B0602030504020204" pitchFamily="34" charset="0"/>
              </a:rPr>
              <a:t>Majority of applicants were hired in operations department.</a:t>
            </a:r>
          </a:p>
          <a:p>
            <a:endParaRPr lang="en-IN" sz="1600" b="0" i="0" u="none" strike="noStrike" baseline="0">
              <a:solidFill>
                <a:srgbClr val="FFFFFF"/>
              </a:solidFill>
              <a:latin typeface="Lucida Sans Unicode" panose="020B0602030504020204" pitchFamily="34" charset="0"/>
            </a:endParaRPr>
          </a:p>
          <a:p>
            <a:endParaRPr lang="en-IN" sz="1600">
              <a:solidFill>
                <a:srgbClr val="FFFFFF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C8C7815-FF00-C8E7-194D-ECAB47FD09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7050607"/>
              </p:ext>
            </p:extLst>
          </p:nvPr>
        </p:nvGraphicFramePr>
        <p:xfrm>
          <a:off x="5224459" y="787114"/>
          <a:ext cx="6853241" cy="5283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68667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14ED94A-C85D-4CD3-4205-438D21CE6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9217" y="-1"/>
            <a:ext cx="5213267" cy="6883030"/>
            <a:chOff x="-19217" y="-1"/>
            <a:chExt cx="5213267" cy="688303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642BDB2-BF67-1D53-1C70-0B41D709E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06" y="0"/>
              <a:ext cx="5204956" cy="6883029"/>
            </a:xfrm>
            <a:prstGeom prst="rect">
              <a:avLst/>
            </a:prstGeom>
            <a:gradFill>
              <a:gsLst>
                <a:gs pos="7000">
                  <a:schemeClr val="accent2"/>
                </a:gs>
                <a:gs pos="100000">
                  <a:schemeClr val="accent5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8E0D8CE-5DBF-B664-EB48-C29BF8AB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19217" y="1731909"/>
              <a:ext cx="5204963" cy="51444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60000">
                  <a:schemeClr val="accent5">
                    <a:lumMod val="60000"/>
                    <a:lumOff val="40000"/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FD140CE-7DE2-C88F-5EAE-F45EB69E6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10" y="6723"/>
              <a:ext cx="3834567" cy="6876300"/>
            </a:xfrm>
            <a:prstGeom prst="rect">
              <a:avLst/>
            </a:prstGeom>
            <a:gradFill flip="none" rotWithShape="1">
              <a:gsLst>
                <a:gs pos="3000">
                  <a:schemeClr val="accent2">
                    <a:lumMod val="60000"/>
                    <a:lumOff val="40000"/>
                    <a:alpha val="78000"/>
                  </a:schemeClr>
                </a:gs>
                <a:gs pos="42000">
                  <a:schemeClr val="accent2"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57E87E3-413F-10EF-63D8-6016E986C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844601" y="833689"/>
              <a:ext cx="6872341" cy="5204961"/>
            </a:xfrm>
            <a:prstGeom prst="rect">
              <a:avLst/>
            </a:prstGeom>
            <a:gradFill>
              <a:gsLst>
                <a:gs pos="0">
                  <a:schemeClr val="accent5">
                    <a:alpha val="86000"/>
                  </a:schemeClr>
                </a:gs>
                <a:gs pos="57000">
                  <a:schemeClr val="accent2">
                    <a:alpha val="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CF7EBE0-6ABA-B52D-281A-82A699F3B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484" y="739835"/>
            <a:ext cx="3702580" cy="1616203"/>
          </a:xfrm>
        </p:spPr>
        <p:txBody>
          <a:bodyPr anchor="b">
            <a:normAutofit/>
          </a:bodyPr>
          <a:lstStyle/>
          <a:p>
            <a:r>
              <a:rPr lang="en-IN" sz="3200" b="1" i="0">
                <a:solidFill>
                  <a:srgbClr val="FFFFFF"/>
                </a:solidFill>
                <a:effectLst/>
                <a:latin typeface="Manrope"/>
              </a:rPr>
              <a:t>Position Tier Analysis</a:t>
            </a:r>
            <a:endParaRPr lang="en-IN" sz="32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C15DA-9677-3B18-C71F-29EFF3369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84" y="2459116"/>
            <a:ext cx="3702579" cy="35248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0" i="0" u="none" strike="noStrike" baseline="0">
                <a:solidFill>
                  <a:srgbClr val="FFFFFF"/>
                </a:solidFill>
                <a:latin typeface="Lucida Sans Unicode" panose="020B0602030504020204" pitchFamily="34" charset="0"/>
              </a:rPr>
              <a:t>Total of 15 different tiers are present in this company.</a:t>
            </a:r>
            <a:endParaRPr lang="en-IN" sz="2000">
              <a:solidFill>
                <a:srgbClr val="FFFFFF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7FBFFEC-98E9-8DB6-F687-D53A889EF1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5015438"/>
              </p:ext>
            </p:extLst>
          </p:nvPr>
        </p:nvGraphicFramePr>
        <p:xfrm>
          <a:off x="5457825" y="787114"/>
          <a:ext cx="6448425" cy="5283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69043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1F11F8-7ED3-0712-DB3C-3ABDF3777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IN" sz="4000" b="1" i="0">
                <a:solidFill>
                  <a:srgbClr val="FFFFFF"/>
                </a:solidFill>
                <a:effectLst/>
                <a:latin typeface="Söhne"/>
              </a:rPr>
              <a:t>Recommendations:</a:t>
            </a:r>
            <a:endParaRPr lang="en-IN" sz="4000">
              <a:solidFill>
                <a:srgbClr val="FFFFFF"/>
              </a:solidFill>
            </a:endParaRPr>
          </a:p>
        </p:txBody>
      </p:sp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8E2457FE-9100-E7EF-FA35-476EE8A52A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2789479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1992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3C8D47-FC0B-3237-771E-A85E19D1E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IN" sz="4000" b="1" i="0">
                <a:solidFill>
                  <a:srgbClr val="FFFFFF"/>
                </a:solidFill>
                <a:effectLst/>
                <a:latin typeface="Manrope"/>
              </a:rPr>
              <a:t>Result</a:t>
            </a:r>
            <a:endParaRPr lang="en-IN" sz="4000">
              <a:solidFill>
                <a:srgbClr val="FFFFFF"/>
              </a:solidFill>
            </a:endParaRPr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B49F725A-EF56-1003-DBF0-53FBA372E5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037261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17821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thank you sign with blue and orange arrows">
            <a:extLst>
              <a:ext uri="{FF2B5EF4-FFF2-40B4-BE49-F238E27FC236}">
                <a16:creationId xmlns:a16="http://schemas.microsoft.com/office/drawing/2014/main" id="{48CAF0EB-CA12-21F1-FB01-B1AE1921A3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38" b="1257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976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86B2EAF-EF89-761C-761A-59B3ABA4E246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586478" y="1683756"/>
            <a:ext cx="3115265" cy="239635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pPr algn="r"/>
            <a:r>
              <a:rPr lang="en-IN" sz="4000" b="0" i="0">
                <a:solidFill>
                  <a:srgbClr val="FFFFFF"/>
                </a:solidFill>
                <a:effectLst/>
                <a:latin typeface="DM Sans" pitchFamily="2" charset="0"/>
              </a:rPr>
              <a:t>Project Description</a:t>
            </a:r>
            <a:endParaRPr lang="en-IN" sz="4000">
              <a:solidFill>
                <a:srgbClr val="FFFFFF"/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6203653-CEED-7E83-E977-D08DE61681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8047953"/>
              </p:ext>
            </p:extLst>
          </p:nvPr>
        </p:nvGraphicFramePr>
        <p:xfrm>
          <a:off x="4905052" y="214203"/>
          <a:ext cx="6666833" cy="5121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 descr="A logo with a link chain">
            <a:hlinkClick r:id="rId7"/>
            <a:extLst>
              <a:ext uri="{FF2B5EF4-FFF2-40B4-BE49-F238E27FC236}">
                <a16:creationId xmlns:a16="http://schemas.microsoft.com/office/drawing/2014/main" id="{11A404C3-2B3D-BBD5-0853-0E84BA89F3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191" y="5110040"/>
            <a:ext cx="4829175" cy="175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410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099A3-A2D1-C4F9-A32C-78C1FF4DE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IN" sz="4000" b="0" i="0">
                <a:solidFill>
                  <a:srgbClr val="FFFFFF"/>
                </a:solidFill>
                <a:effectLst/>
                <a:latin typeface="ff1"/>
              </a:rPr>
              <a:t>Approach </a:t>
            </a:r>
            <a:endParaRPr lang="en-IN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F7F5BD1-7EEB-7997-1F63-924278ABDF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1848790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32835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erson using laptop computer">
            <a:extLst>
              <a:ext uri="{FF2B5EF4-FFF2-40B4-BE49-F238E27FC236}">
                <a16:creationId xmlns:a16="http://schemas.microsoft.com/office/drawing/2014/main" id="{967AD90C-6D0A-DF8E-327F-714AA4587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" y="0"/>
            <a:ext cx="12062460" cy="25050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BB9DAA-DC6C-C25C-BF30-405D82C08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3C4858"/>
                </a:solidFill>
                <a:effectLst/>
                <a:latin typeface="Manrope"/>
              </a:rPr>
              <a:t>Tech-Stack Used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6BD6CA-CEB5-9087-A15F-A95A35BF3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3017044"/>
            <a:ext cx="5157787" cy="823912"/>
          </a:xfrm>
        </p:spPr>
        <p:txBody>
          <a:bodyPr/>
          <a:lstStyle/>
          <a:p>
            <a:r>
              <a:rPr lang="en-IN" b="0" i="0" dirty="0">
                <a:solidFill>
                  <a:srgbClr val="8492A6"/>
                </a:solidFill>
                <a:effectLst/>
                <a:latin typeface="Manrope"/>
              </a:rPr>
              <a:t>software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D5BC2-45A4-CFC5-12B0-2F673E84B2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4010025"/>
            <a:ext cx="5157787" cy="2179638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Microsoft Excel 365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BF866F-1129-E0F6-35E9-EA824C7D3B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8400" y="3026570"/>
            <a:ext cx="5183188" cy="823912"/>
          </a:xfrm>
        </p:spPr>
        <p:txBody>
          <a:bodyPr/>
          <a:lstStyle/>
          <a:p>
            <a:r>
              <a:rPr lang="en-IN" b="0" i="0" dirty="0">
                <a:solidFill>
                  <a:srgbClr val="4C5966"/>
                </a:solidFill>
                <a:effectLst/>
                <a:latin typeface="DM Sans" pitchFamily="2" charset="0"/>
              </a:rPr>
              <a:t>Resources used</a:t>
            </a:r>
            <a:endParaRPr lang="en-IN" dirty="0"/>
          </a:p>
        </p:txBody>
      </p:sp>
      <p:graphicFrame>
        <p:nvGraphicFramePr>
          <p:cNvPr id="10" name="Content Placeholder 5">
            <a:extLst>
              <a:ext uri="{FF2B5EF4-FFF2-40B4-BE49-F238E27FC236}">
                <a16:creationId xmlns:a16="http://schemas.microsoft.com/office/drawing/2014/main" id="{89DE060B-73F8-CE9B-C474-940D77127CBB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266704056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4187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5F2893E-882E-62D6-01D0-08FAB1436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IN" sz="4000" b="1" i="0">
                <a:solidFill>
                  <a:srgbClr val="FFFFFF"/>
                </a:solidFill>
                <a:effectLst/>
                <a:latin typeface="Söhne"/>
              </a:rPr>
              <a:t>Specific Task Insights:</a:t>
            </a:r>
            <a:endParaRPr lang="en-IN" sz="4000">
              <a:solidFill>
                <a:srgbClr val="FFFFFF"/>
              </a:solidFill>
            </a:endParaRPr>
          </a:p>
        </p:txBody>
      </p:sp>
      <p:graphicFrame>
        <p:nvGraphicFramePr>
          <p:cNvPr id="36" name="Content Placeholder 7">
            <a:extLst>
              <a:ext uri="{FF2B5EF4-FFF2-40B4-BE49-F238E27FC236}">
                <a16:creationId xmlns:a16="http://schemas.microsoft.com/office/drawing/2014/main" id="{C57EE716-80C9-52F0-80C2-0855948574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8517675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54296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5F2893E-882E-62D6-01D0-08FAB1436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IN" sz="4000" b="1" i="0">
                <a:solidFill>
                  <a:srgbClr val="FFFFFF"/>
                </a:solidFill>
                <a:effectLst/>
                <a:latin typeface="Söhne"/>
              </a:rPr>
              <a:t>Key Findings:</a:t>
            </a:r>
            <a:endParaRPr lang="en-IN" sz="4000">
              <a:solidFill>
                <a:srgbClr val="FFFFFF"/>
              </a:solidFill>
            </a:endParaRPr>
          </a:p>
        </p:txBody>
      </p:sp>
      <p:graphicFrame>
        <p:nvGraphicFramePr>
          <p:cNvPr id="44" name="Content Placeholder 7">
            <a:extLst>
              <a:ext uri="{FF2B5EF4-FFF2-40B4-BE49-F238E27FC236}">
                <a16:creationId xmlns:a16="http://schemas.microsoft.com/office/drawing/2014/main" id="{CF1ABEDA-BEF2-363B-1D54-BFC90083B1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4105596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9314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74A2FA-2043-31E5-1C31-44E46B05F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IN" sz="4000" b="1" i="0" u="none" strike="noStrike" baseline="0">
                <a:solidFill>
                  <a:srgbClr val="FFFFFF"/>
                </a:solidFill>
                <a:latin typeface="Verdana" panose="020B0604030504040204" pitchFamily="34" charset="0"/>
              </a:rPr>
              <a:t>Approach</a:t>
            </a:r>
            <a:endParaRPr lang="en-IN" sz="4000" b="1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0575618-28E0-00C3-76F8-78F43EE1FF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917375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1050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14ED94A-C85D-4CD3-4205-438D21CE6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9217" y="-1"/>
            <a:ext cx="5213267" cy="6883030"/>
            <a:chOff x="-19217" y="-1"/>
            <a:chExt cx="5213267" cy="688303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642BDB2-BF67-1D53-1C70-0B41D709E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06" y="0"/>
              <a:ext cx="5204956" cy="6883029"/>
            </a:xfrm>
            <a:prstGeom prst="rect">
              <a:avLst/>
            </a:prstGeom>
            <a:gradFill>
              <a:gsLst>
                <a:gs pos="7000">
                  <a:schemeClr val="accent2"/>
                </a:gs>
                <a:gs pos="100000">
                  <a:schemeClr val="accent5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8E0D8CE-5DBF-B664-EB48-C29BF8AB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19217" y="1731909"/>
              <a:ext cx="5204963" cy="51444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60000">
                  <a:schemeClr val="accent5">
                    <a:lumMod val="60000"/>
                    <a:lumOff val="40000"/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FD140CE-7DE2-C88F-5EAE-F45EB69E6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10" y="6723"/>
              <a:ext cx="3834567" cy="6876300"/>
            </a:xfrm>
            <a:prstGeom prst="rect">
              <a:avLst/>
            </a:prstGeom>
            <a:gradFill flip="none" rotWithShape="1">
              <a:gsLst>
                <a:gs pos="3000">
                  <a:schemeClr val="accent2">
                    <a:lumMod val="60000"/>
                    <a:lumOff val="40000"/>
                    <a:alpha val="78000"/>
                  </a:schemeClr>
                </a:gs>
                <a:gs pos="42000">
                  <a:schemeClr val="accent2"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7E87E3-413F-10EF-63D8-6016E986C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-844601" y="833689"/>
              <a:ext cx="6872341" cy="5204961"/>
            </a:xfrm>
            <a:prstGeom prst="rect">
              <a:avLst/>
            </a:prstGeom>
            <a:gradFill>
              <a:gsLst>
                <a:gs pos="0">
                  <a:schemeClr val="accent5">
                    <a:alpha val="86000"/>
                  </a:schemeClr>
                </a:gs>
                <a:gs pos="57000">
                  <a:schemeClr val="accent2">
                    <a:alpha val="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4989FA4-DC22-8AFF-189D-37C439BEC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484" y="739835"/>
            <a:ext cx="3702580" cy="1616203"/>
          </a:xfrm>
        </p:spPr>
        <p:txBody>
          <a:bodyPr anchor="b">
            <a:normAutofit/>
          </a:bodyPr>
          <a:lstStyle/>
          <a:p>
            <a:r>
              <a:rPr lang="en-IN" sz="3200" b="0" i="0" u="none" strike="noStrike" baseline="0">
                <a:solidFill>
                  <a:srgbClr val="FFFFFF"/>
                </a:solidFill>
                <a:latin typeface="Verdana" panose="020B0604030504040204" pitchFamily="34" charset="0"/>
              </a:rPr>
              <a:t>HIRING</a:t>
            </a:r>
            <a:endParaRPr lang="en-IN" sz="32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59CE2-38CA-E82C-EA21-71564F1D1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2459116"/>
            <a:ext cx="4743450" cy="3524823"/>
          </a:xfrm>
        </p:spPr>
        <p:txBody>
          <a:bodyPr>
            <a:normAutofit/>
          </a:bodyPr>
          <a:lstStyle/>
          <a:p>
            <a:endParaRPr lang="en-IN" sz="1700" b="0" i="0" u="none" strike="noStrike" baseline="0" dirty="0">
              <a:solidFill>
                <a:srgbClr val="FFFFFF"/>
              </a:solidFill>
              <a:latin typeface="Wingdings" panose="05000000000000000000" pitchFamily="2" charset="2"/>
            </a:endParaRPr>
          </a:p>
          <a:p>
            <a:pPr marL="0" indent="0">
              <a:buNone/>
            </a:pPr>
            <a:r>
              <a:rPr lang="en-IN" sz="1700" b="0" i="0" u="none" strike="noStrike" baseline="0" dirty="0">
                <a:solidFill>
                  <a:srgbClr val="FFFFFF"/>
                </a:solidFill>
                <a:latin typeface="Wingdings" panose="05000000000000000000" pitchFamily="2" charset="2"/>
              </a:rPr>
              <a:t></a:t>
            </a:r>
            <a:r>
              <a:rPr lang="en-IN" sz="1700" dirty="0">
                <a:solidFill>
                  <a:srgbClr val="FFFFFF"/>
                </a:solidFill>
                <a:latin typeface="Lucida Sans Unicode" panose="020B0602030504020204" pitchFamily="34" charset="0"/>
              </a:rPr>
              <a:t>Number of </a:t>
            </a:r>
            <a:r>
              <a:rPr lang="en-IN" sz="1700" b="0" i="0" u="none" strike="noStrike" baseline="0" dirty="0">
                <a:solidFill>
                  <a:srgbClr val="FFFFFF"/>
                </a:solidFill>
                <a:latin typeface="Lucida Sans Unicode" panose="020B0602030504020204" pitchFamily="34" charset="0"/>
              </a:rPr>
              <a:t> Males are hired = 2565</a:t>
            </a:r>
          </a:p>
          <a:p>
            <a:pPr marL="0" indent="0">
              <a:buNone/>
            </a:pPr>
            <a:r>
              <a:rPr lang="en-IN" sz="1700" b="0" i="0" u="none" strike="noStrike" baseline="0" dirty="0">
                <a:solidFill>
                  <a:srgbClr val="FFFFFF"/>
                </a:solidFill>
                <a:latin typeface="Lucida Sans Unicode" panose="020B0602030504020204" pitchFamily="34" charset="0"/>
              </a:rPr>
              <a:t>(</a:t>
            </a:r>
            <a:r>
              <a:rPr lang="en-US" sz="1700" b="0" i="0" u="none" strike="noStrike" baseline="0" dirty="0">
                <a:solidFill>
                  <a:srgbClr val="FFFFFF"/>
                </a:solidFill>
                <a:latin typeface="Lucida Sans Unicode" panose="020B0602030504020204" pitchFamily="34" charset="0"/>
              </a:rPr>
              <a:t>=COUNTIFS(Employees[Gender],"</a:t>
            </a:r>
            <a:r>
              <a:rPr lang="en-US" sz="1700" b="0" i="0" u="none" strike="noStrike" baseline="0" dirty="0" err="1">
                <a:solidFill>
                  <a:srgbClr val="FFFFFF"/>
                </a:solidFill>
                <a:latin typeface="Lucida Sans Unicode" panose="020B0602030504020204" pitchFamily="34" charset="0"/>
              </a:rPr>
              <a:t>Male",Employees</a:t>
            </a:r>
            <a:r>
              <a:rPr lang="en-US" sz="1700" b="0" i="0" u="none" strike="noStrike" baseline="0" dirty="0">
                <a:solidFill>
                  <a:srgbClr val="FFFFFF"/>
                </a:solidFill>
                <a:latin typeface="Lucida Sans Unicode" panose="020B0602030504020204" pitchFamily="34" charset="0"/>
              </a:rPr>
              <a:t>[Status],"Hired")</a:t>
            </a:r>
            <a:endParaRPr lang="en-IN" sz="1700" b="0" i="0" u="none" strike="noStrike" baseline="0" dirty="0">
              <a:solidFill>
                <a:srgbClr val="FFFFFF"/>
              </a:solidFill>
              <a:latin typeface="Lucida Sans Unicode" panose="020B0602030504020204" pitchFamily="34" charset="0"/>
            </a:endParaRPr>
          </a:p>
          <a:p>
            <a:endParaRPr lang="en-IN" sz="1700" b="0" i="0" u="none" strike="noStrike" baseline="0" dirty="0">
              <a:solidFill>
                <a:srgbClr val="FFFFFF"/>
              </a:solidFill>
              <a:latin typeface="Lucida Sans Unicode" panose="020B0602030504020204" pitchFamily="34" charset="0"/>
            </a:endParaRPr>
          </a:p>
          <a:p>
            <a:pPr marL="0" indent="0">
              <a:buNone/>
            </a:pPr>
            <a:r>
              <a:rPr lang="en-IN" sz="1700" b="0" i="0" u="none" strike="noStrike" baseline="0" dirty="0">
                <a:solidFill>
                  <a:srgbClr val="FFFFFF"/>
                </a:solidFill>
                <a:latin typeface="Wingdings" panose="05000000000000000000" pitchFamily="2" charset="2"/>
              </a:rPr>
              <a:t></a:t>
            </a:r>
            <a:r>
              <a:rPr lang="en-IN" sz="1700" b="0" i="0" u="none" strike="noStrike" baseline="0" dirty="0">
                <a:solidFill>
                  <a:srgbClr val="FFFFFF"/>
                </a:solidFill>
                <a:latin typeface="Lucida Sans Unicode" panose="020B0602030504020204" pitchFamily="34" charset="0"/>
              </a:rPr>
              <a:t>Number of  Females are hired =1856</a:t>
            </a:r>
          </a:p>
          <a:p>
            <a:pPr marL="0" indent="0">
              <a:buNone/>
            </a:pPr>
            <a:r>
              <a:rPr lang="en-US" sz="1700" b="0" i="0" u="none" strike="noStrike" baseline="0" dirty="0">
                <a:solidFill>
                  <a:srgbClr val="FFFFFF"/>
                </a:solidFill>
                <a:latin typeface="Lucida Sans Unicode" panose="020B0602030504020204" pitchFamily="34" charset="0"/>
              </a:rPr>
              <a:t>=COUNTIFS(Employee[Gender],"</a:t>
            </a:r>
            <a:r>
              <a:rPr lang="en-US" sz="1700" b="0" i="0" u="none" strike="noStrike" baseline="0" dirty="0" err="1">
                <a:solidFill>
                  <a:srgbClr val="FFFFFF"/>
                </a:solidFill>
                <a:latin typeface="Lucida Sans Unicode" panose="020B0602030504020204" pitchFamily="34" charset="0"/>
              </a:rPr>
              <a:t>Female",Employee</a:t>
            </a:r>
            <a:r>
              <a:rPr lang="en-US" sz="1700" b="0" i="0" u="none" strike="noStrike" baseline="0" dirty="0">
                <a:solidFill>
                  <a:srgbClr val="FFFFFF"/>
                </a:solidFill>
                <a:latin typeface="Lucida Sans Unicode" panose="020B0602030504020204" pitchFamily="34" charset="0"/>
              </a:rPr>
              <a:t>[Status],"Hired")</a:t>
            </a:r>
            <a:endParaRPr lang="en-IN" sz="1700" b="0" i="0" u="none" strike="noStrike" baseline="0" dirty="0">
              <a:solidFill>
                <a:srgbClr val="FFFFFF"/>
              </a:solidFill>
              <a:latin typeface="Lucida Sans Unicode" panose="020B0602030504020204" pitchFamily="34" charset="0"/>
            </a:endParaRPr>
          </a:p>
          <a:p>
            <a:pPr marL="0" indent="0">
              <a:buNone/>
            </a:pPr>
            <a:endParaRPr lang="en-IN" sz="1700" dirty="0">
              <a:solidFill>
                <a:srgbClr val="FFFFFF"/>
              </a:solidFill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8C34217E-7651-4CE8-9EC4-F078051394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9912586"/>
              </p:ext>
            </p:extLst>
          </p:nvPr>
        </p:nvGraphicFramePr>
        <p:xfrm>
          <a:off x="6005304" y="787114"/>
          <a:ext cx="5407002" cy="5283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2518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51D6A4-427A-7D89-4578-E3262143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IN" sz="4000" b="1" i="0">
                <a:solidFill>
                  <a:srgbClr val="FFFFFF"/>
                </a:solidFill>
                <a:effectLst/>
                <a:latin typeface="Manrope"/>
              </a:rPr>
              <a:t>Salary Analysis:</a:t>
            </a:r>
            <a:r>
              <a:rPr lang="en-IN" sz="4000" b="0" i="0">
                <a:solidFill>
                  <a:srgbClr val="FFFFFF"/>
                </a:solidFill>
                <a:effectLst/>
                <a:latin typeface="Manrope"/>
              </a:rPr>
              <a:t> </a:t>
            </a:r>
            <a:endParaRPr lang="en-IN" sz="4000">
              <a:solidFill>
                <a:srgbClr val="FFFFFF"/>
              </a:solidFill>
            </a:endParaRPr>
          </a:p>
        </p:txBody>
      </p: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943F771F-713C-8016-07B4-88A50FD4E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 i="0" u="none" strike="noStrike" baseline="0">
                <a:latin typeface="Calibri" panose="020F0502020204030204" pitchFamily="34" charset="0"/>
              </a:rPr>
              <a:t>Average salary offered in this company is 49,965</a:t>
            </a:r>
          </a:p>
          <a:p>
            <a:endParaRPr lang="en-US" sz="2000" b="1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000"/>
              <a:t>=SUM(G2:G7165)/COUNT(Employees[Application_id])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1113605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737</Words>
  <Application>Microsoft Office PowerPoint</Application>
  <PresentationFormat>Widescreen</PresentationFormat>
  <Paragraphs>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</vt:lpstr>
      <vt:lpstr>Calibri</vt:lpstr>
      <vt:lpstr>Calibri Light</vt:lpstr>
      <vt:lpstr>DM Sans</vt:lpstr>
      <vt:lpstr>ff1</vt:lpstr>
      <vt:lpstr>Lucida Sans Unicode</vt:lpstr>
      <vt:lpstr>Manrope</vt:lpstr>
      <vt:lpstr>Söhne</vt:lpstr>
      <vt:lpstr>Verdana</vt:lpstr>
      <vt:lpstr>Wingdings</vt:lpstr>
      <vt:lpstr>Office Theme</vt:lpstr>
      <vt:lpstr>PowerPoint Presentation</vt:lpstr>
      <vt:lpstr>Project Description</vt:lpstr>
      <vt:lpstr>Approach </vt:lpstr>
      <vt:lpstr>Tech-Stack Used</vt:lpstr>
      <vt:lpstr>Specific Task Insights:</vt:lpstr>
      <vt:lpstr>Key Findings:</vt:lpstr>
      <vt:lpstr>Approach</vt:lpstr>
      <vt:lpstr>HIRING</vt:lpstr>
      <vt:lpstr>Salary Analysis: </vt:lpstr>
      <vt:lpstr>Salary Distribution</vt:lpstr>
      <vt:lpstr>Departmental Analysis</vt:lpstr>
      <vt:lpstr>Position Tier Analysis</vt:lpstr>
      <vt:lpstr>Recommendations:</vt:lpstr>
      <vt:lpstr>Result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HIRING PROCESS ANALYTICS </dc:title>
  <dc:creator>QSK261</dc:creator>
  <cp:lastModifiedBy>QSK261</cp:lastModifiedBy>
  <cp:revision>5</cp:revision>
  <dcterms:created xsi:type="dcterms:W3CDTF">2023-12-06T11:54:25Z</dcterms:created>
  <dcterms:modified xsi:type="dcterms:W3CDTF">2023-12-07T04:32:29Z</dcterms:modified>
</cp:coreProperties>
</file>

<file path=docProps/thumbnail.jpeg>
</file>